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7" r:id="rId2"/>
    <p:sldId id="472" r:id="rId3"/>
    <p:sldId id="422" r:id="rId4"/>
    <p:sldId id="418" r:id="rId5"/>
    <p:sldId id="476" r:id="rId6"/>
    <p:sldId id="352" r:id="rId7"/>
    <p:sldId id="354" r:id="rId8"/>
    <p:sldId id="355" r:id="rId9"/>
    <p:sldId id="356" r:id="rId10"/>
    <p:sldId id="357" r:id="rId11"/>
    <p:sldId id="358" r:id="rId12"/>
    <p:sldId id="359" r:id="rId13"/>
    <p:sldId id="360" r:id="rId14"/>
    <p:sldId id="361" r:id="rId15"/>
    <p:sldId id="440" r:id="rId16"/>
    <p:sldId id="441" r:id="rId17"/>
    <p:sldId id="442" r:id="rId18"/>
    <p:sldId id="443" r:id="rId19"/>
    <p:sldId id="444" r:id="rId20"/>
    <p:sldId id="445" r:id="rId21"/>
    <p:sldId id="446" r:id="rId22"/>
    <p:sldId id="447" r:id="rId23"/>
    <p:sldId id="448" r:id="rId24"/>
    <p:sldId id="449" r:id="rId25"/>
    <p:sldId id="424" r:id="rId26"/>
    <p:sldId id="458" r:id="rId27"/>
    <p:sldId id="459" r:id="rId28"/>
    <p:sldId id="460" r:id="rId29"/>
    <p:sldId id="461" r:id="rId30"/>
    <p:sldId id="462" r:id="rId31"/>
    <p:sldId id="463" r:id="rId32"/>
    <p:sldId id="464" r:id="rId33"/>
    <p:sldId id="465" r:id="rId34"/>
    <p:sldId id="466" r:id="rId35"/>
    <p:sldId id="425" r:id="rId36"/>
    <p:sldId id="467" r:id="rId37"/>
    <p:sldId id="265" r:id="rId38"/>
    <p:sldId id="469" r:id="rId39"/>
    <p:sldId id="470" r:id="rId40"/>
    <p:sldId id="426" r:id="rId41"/>
    <p:sldId id="427" r:id="rId42"/>
    <p:sldId id="429" r:id="rId43"/>
    <p:sldId id="428" r:id="rId44"/>
    <p:sldId id="471" r:id="rId45"/>
    <p:sldId id="474" r:id="rId46"/>
    <p:sldId id="438" r:id="rId47"/>
    <p:sldId id="434" r:id="rId48"/>
    <p:sldId id="439" r:id="rId49"/>
    <p:sldId id="478" r:id="rId50"/>
    <p:sldId id="479" r:id="rId51"/>
    <p:sldId id="480" r:id="rId52"/>
    <p:sldId id="481" r:id="rId53"/>
    <p:sldId id="482" r:id="rId54"/>
    <p:sldId id="483" r:id="rId55"/>
    <p:sldId id="484" r:id="rId56"/>
    <p:sldId id="485" r:id="rId57"/>
    <p:sldId id="486" r:id="rId58"/>
    <p:sldId id="450" r:id="rId59"/>
    <p:sldId id="451" r:id="rId60"/>
    <p:sldId id="452" r:id="rId61"/>
    <p:sldId id="477" r:id="rId62"/>
    <p:sldId id="454" r:id="rId63"/>
    <p:sldId id="455" r:id="rId64"/>
    <p:sldId id="487"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90"/>
    <p:restoredTop sz="96224"/>
  </p:normalViewPr>
  <p:slideViewPr>
    <p:cSldViewPr snapToGrid="0" snapToObjects="1">
      <p:cViewPr varScale="1">
        <p:scale>
          <a:sx n="105" d="100"/>
          <a:sy n="105" d="100"/>
        </p:scale>
        <p:origin x="20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C9270-CE25-9547-B4A1-85B5EF6C4586}" type="datetimeFigureOut">
              <a:rPr lang="fr-FR" smtClean="0"/>
              <a:t>21/09/2021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DD993-5055-8F4B-960B-AAAB3879A491}" type="slidenum">
              <a:rPr lang="fr-FR" smtClean="0"/>
              <a:t>‹#›</a:t>
            </a:fld>
            <a:endParaRPr lang="fr-FR"/>
          </a:p>
        </p:txBody>
      </p:sp>
    </p:spTree>
    <p:extLst>
      <p:ext uri="{BB962C8B-B14F-4D97-AF65-F5344CB8AC3E}">
        <p14:creationId xmlns:p14="http://schemas.microsoft.com/office/powerpoint/2010/main" val="327297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6</a:t>
            </a:fld>
            <a:endParaRPr lang="fr-FR"/>
          </a:p>
        </p:txBody>
      </p:sp>
    </p:spTree>
    <p:extLst>
      <p:ext uri="{BB962C8B-B14F-4D97-AF65-F5344CB8AC3E}">
        <p14:creationId xmlns:p14="http://schemas.microsoft.com/office/powerpoint/2010/main" val="377821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8ADD993-5055-8F4B-960B-AAAB3879A491}" type="slidenum">
              <a:rPr lang="fr-FR" smtClean="0"/>
              <a:t>60</a:t>
            </a:fld>
            <a:endParaRPr lang="fr-FR"/>
          </a:p>
        </p:txBody>
      </p:sp>
    </p:spTree>
    <p:extLst>
      <p:ext uri="{BB962C8B-B14F-4D97-AF65-F5344CB8AC3E}">
        <p14:creationId xmlns:p14="http://schemas.microsoft.com/office/powerpoint/2010/main" val="172268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7</a:t>
            </a:fld>
            <a:endParaRPr lang="fr-FR"/>
          </a:p>
        </p:txBody>
      </p:sp>
    </p:spTree>
    <p:extLst>
      <p:ext uri="{BB962C8B-B14F-4D97-AF65-F5344CB8AC3E}">
        <p14:creationId xmlns:p14="http://schemas.microsoft.com/office/powerpoint/2010/main" val="3380060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8</a:t>
            </a:fld>
            <a:endParaRPr lang="fr-FR"/>
          </a:p>
        </p:txBody>
      </p:sp>
    </p:spTree>
    <p:extLst>
      <p:ext uri="{BB962C8B-B14F-4D97-AF65-F5344CB8AC3E}">
        <p14:creationId xmlns:p14="http://schemas.microsoft.com/office/powerpoint/2010/main" val="314265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9</a:t>
            </a:fld>
            <a:endParaRPr lang="fr-FR"/>
          </a:p>
        </p:txBody>
      </p:sp>
    </p:spTree>
    <p:extLst>
      <p:ext uri="{BB962C8B-B14F-4D97-AF65-F5344CB8AC3E}">
        <p14:creationId xmlns:p14="http://schemas.microsoft.com/office/powerpoint/2010/main" val="192244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10</a:t>
            </a:fld>
            <a:endParaRPr lang="fr-FR"/>
          </a:p>
        </p:txBody>
      </p:sp>
    </p:spTree>
    <p:extLst>
      <p:ext uri="{BB962C8B-B14F-4D97-AF65-F5344CB8AC3E}">
        <p14:creationId xmlns:p14="http://schemas.microsoft.com/office/powerpoint/2010/main" val="46638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11</a:t>
            </a:fld>
            <a:endParaRPr lang="fr-FR"/>
          </a:p>
        </p:txBody>
      </p:sp>
    </p:spTree>
    <p:extLst>
      <p:ext uri="{BB962C8B-B14F-4D97-AF65-F5344CB8AC3E}">
        <p14:creationId xmlns:p14="http://schemas.microsoft.com/office/powerpoint/2010/main" val="42369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12</a:t>
            </a:fld>
            <a:endParaRPr lang="fr-FR"/>
          </a:p>
        </p:txBody>
      </p:sp>
    </p:spTree>
    <p:extLst>
      <p:ext uri="{BB962C8B-B14F-4D97-AF65-F5344CB8AC3E}">
        <p14:creationId xmlns:p14="http://schemas.microsoft.com/office/powerpoint/2010/main" val="39559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13</a:t>
            </a:fld>
            <a:endParaRPr lang="fr-FR"/>
          </a:p>
        </p:txBody>
      </p:sp>
    </p:spTree>
    <p:extLst>
      <p:ext uri="{BB962C8B-B14F-4D97-AF65-F5344CB8AC3E}">
        <p14:creationId xmlns:p14="http://schemas.microsoft.com/office/powerpoint/2010/main" val="370025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DF9612F-3765-4B47-B859-19044490EBA0}" type="slidenum">
              <a:rPr lang="fr-FR" smtClean="0"/>
              <a:t>14</a:t>
            </a:fld>
            <a:endParaRPr lang="fr-FR"/>
          </a:p>
        </p:txBody>
      </p:sp>
    </p:spTree>
    <p:extLst>
      <p:ext uri="{BB962C8B-B14F-4D97-AF65-F5344CB8AC3E}">
        <p14:creationId xmlns:p14="http://schemas.microsoft.com/office/powerpoint/2010/main" val="176469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415E-1183-A14D-A463-2923BD383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393872EA-3A52-ED4E-8B32-2F2D9D1F0E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07909712-ABC0-AD4C-A684-959D15BB15FD}"/>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1A3F3705-8DFC-5748-8004-31277C7D8C7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553F967-F7CE-B742-B678-008D08D9922D}"/>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390765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546C-51DE-D84C-A0E1-659E008915C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882FB05-38BB-6A45-A605-5EB4358CE1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990C713-0AD1-B946-8C1E-6D218FD2D1EB}"/>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3430B17E-F901-CD46-AD7A-37B3F24300F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DDC3124-B0DE-3940-B674-97E85894CB70}"/>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179550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341906-E4BB-FE45-ADAE-680242C1F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39B2EE9-4408-BA4A-A15F-DE5C0337C9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57ACF0C-22E3-2548-8EED-EC5B16F12B7F}"/>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2DBCC74C-730B-2C4B-B9BD-82CAEA89866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F877EB7-534F-BB4F-BA31-3F839DB4DDFE}"/>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74590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3F6B-CCD4-DC42-B110-89AD286DE56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FB358F5-B40E-8A4A-AE41-FEB8EBB2C5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557D1E1-D559-CA4E-A429-4A0383CD7A72}"/>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18ACF81C-0567-3948-84EB-8E17E67C246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CF7415B-8074-614C-A581-D8EC058B001C}"/>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304321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48CE-33AB-8F48-9845-05F43FDFB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11F3220D-6B19-D24C-B633-35EFD3A86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E3C1DA-7F38-0946-8F24-2FCFA9D34953}"/>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FCC75D9F-761E-5E42-A2BF-7F28DC10BA6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07EF977-F0BA-CC44-A2F5-EA42B04870C3}"/>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289821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7F02-4F93-7B47-BE49-A2B39DE9496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A3808BA-C22B-9F48-B017-093E5F7CF3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8DAAC84-3198-CF4B-BF11-D81B5F83C8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557A6AB5-5300-AA4F-A109-A11BD637F128}"/>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6" name="Footer Placeholder 5">
            <a:extLst>
              <a:ext uri="{FF2B5EF4-FFF2-40B4-BE49-F238E27FC236}">
                <a16:creationId xmlns:a16="http://schemas.microsoft.com/office/drawing/2014/main" id="{3057A2BE-9EA9-EA4F-AC63-AB0B8F8DEE6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E92ECC7-6906-2244-A172-461AE329FB0F}"/>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173325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3F46-3155-FF43-8ACC-BDBF322E00D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8638F66-17E3-2C40-9C44-3C02E4845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D0D2BF-973D-6343-A31A-2DF8B09F8D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B2514EAF-6924-C44D-A223-5FF14E6B7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6FF918-6CD5-5648-9B73-C193CCB8F9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B394457-5ABF-ED49-AC8B-23CB698EC259}"/>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8" name="Footer Placeholder 7">
            <a:extLst>
              <a:ext uri="{FF2B5EF4-FFF2-40B4-BE49-F238E27FC236}">
                <a16:creationId xmlns:a16="http://schemas.microsoft.com/office/drawing/2014/main" id="{1B3DD11E-0EB6-B246-AF13-CC4F15336CBF}"/>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49C42F37-47B8-D84C-A9F2-85DA1E8B91B7}"/>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377639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980C-A939-7C43-B0A0-157D085AE18A}"/>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68737D3-293B-2C4F-AA3F-01ACEB3542B8}"/>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4" name="Footer Placeholder 3">
            <a:extLst>
              <a:ext uri="{FF2B5EF4-FFF2-40B4-BE49-F238E27FC236}">
                <a16:creationId xmlns:a16="http://schemas.microsoft.com/office/drawing/2014/main" id="{DC89AEB1-0A74-3B45-B1F6-E9F2A9DCC9E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CFD9F9D-962E-E647-8F98-922533647B2D}"/>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382556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0F1CE6-7834-5E41-B566-4F2C1AAEEA0F}"/>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3" name="Footer Placeholder 2">
            <a:extLst>
              <a:ext uri="{FF2B5EF4-FFF2-40B4-BE49-F238E27FC236}">
                <a16:creationId xmlns:a16="http://schemas.microsoft.com/office/drawing/2014/main" id="{40BFD42C-874F-114E-8324-5B8B9C4016F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649417F2-C986-EE4A-8305-312027BB2E2E}"/>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238677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BAB7-348D-E640-9F84-C008A3221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967E326-D6E8-8B48-A008-F4DC75C3A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00BB0E8D-2075-C041-A4CE-384A0CABA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869A94-0F47-3447-A65F-C7EDC2E51DB0}"/>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6" name="Footer Placeholder 5">
            <a:extLst>
              <a:ext uri="{FF2B5EF4-FFF2-40B4-BE49-F238E27FC236}">
                <a16:creationId xmlns:a16="http://schemas.microsoft.com/office/drawing/2014/main" id="{E7551A9A-F036-E64F-A866-95255EA0137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3F34480-6267-8A4B-843E-FCB976D3E65F}"/>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239643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8F9CF-6CB5-8744-BD5F-1B16B43E1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8E095FD1-DE74-6941-B825-BD1DA8E74A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D9FF65E0-EB3C-824E-BF38-1A9BB77A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F13A12-BC61-B047-85FF-E81A59DC55D8}"/>
              </a:ext>
            </a:extLst>
          </p:cNvPr>
          <p:cNvSpPr>
            <a:spLocks noGrp="1"/>
          </p:cNvSpPr>
          <p:nvPr>
            <p:ph type="dt" sz="half" idx="10"/>
          </p:nvPr>
        </p:nvSpPr>
        <p:spPr/>
        <p:txBody>
          <a:bodyPr/>
          <a:lstStyle/>
          <a:p>
            <a:fld id="{DE4E7FD9-E441-5B4F-BA10-315C6363D19C}" type="datetimeFigureOut">
              <a:rPr lang="fr-FR" smtClean="0"/>
              <a:t>21/09/2021</a:t>
            </a:fld>
            <a:endParaRPr lang="fr-FR"/>
          </a:p>
        </p:txBody>
      </p:sp>
      <p:sp>
        <p:nvSpPr>
          <p:cNvPr id="6" name="Footer Placeholder 5">
            <a:extLst>
              <a:ext uri="{FF2B5EF4-FFF2-40B4-BE49-F238E27FC236}">
                <a16:creationId xmlns:a16="http://schemas.microsoft.com/office/drawing/2014/main" id="{457F851C-8C44-6143-9E13-0D310120413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791AD6C-5961-8E42-9533-B2B1E75B9CB2}"/>
              </a:ext>
            </a:extLst>
          </p:cNvPr>
          <p:cNvSpPr>
            <a:spLocks noGrp="1"/>
          </p:cNvSpPr>
          <p:nvPr>
            <p:ph type="sldNum" sz="quarter" idx="12"/>
          </p:nvPr>
        </p:nvSpPr>
        <p:spPr/>
        <p:txBody>
          <a:bodyPr/>
          <a:lstStyle/>
          <a:p>
            <a:fld id="{3B383004-E057-1443-93F8-94D9A75916F3}" type="slidenum">
              <a:rPr lang="fr-FR" smtClean="0"/>
              <a:t>‹#›</a:t>
            </a:fld>
            <a:endParaRPr lang="fr-FR"/>
          </a:p>
        </p:txBody>
      </p:sp>
    </p:spTree>
    <p:extLst>
      <p:ext uri="{BB962C8B-B14F-4D97-AF65-F5344CB8AC3E}">
        <p14:creationId xmlns:p14="http://schemas.microsoft.com/office/powerpoint/2010/main" val="2802017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B72BD-3838-F44F-BF30-A2C9F270A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F6051F8-9C05-194A-83DD-B0F796F328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F61FFC2-58C5-3445-9467-4CB54E340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E7FD9-E441-5B4F-BA10-315C6363D19C}" type="datetimeFigureOut">
              <a:rPr lang="fr-FR" smtClean="0"/>
              <a:t>21/09/2021</a:t>
            </a:fld>
            <a:endParaRPr lang="fr-FR"/>
          </a:p>
        </p:txBody>
      </p:sp>
      <p:sp>
        <p:nvSpPr>
          <p:cNvPr id="5" name="Footer Placeholder 4">
            <a:extLst>
              <a:ext uri="{FF2B5EF4-FFF2-40B4-BE49-F238E27FC236}">
                <a16:creationId xmlns:a16="http://schemas.microsoft.com/office/drawing/2014/main" id="{F141FC98-722B-9947-80D1-A0B7E4024A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77486627-F051-074D-9D62-49B92F8A37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83004-E057-1443-93F8-94D9A75916F3}" type="slidenum">
              <a:rPr lang="fr-FR" smtClean="0"/>
              <a:t>‹#›</a:t>
            </a:fld>
            <a:endParaRPr lang="fr-FR"/>
          </a:p>
        </p:txBody>
      </p:sp>
    </p:spTree>
    <p:extLst>
      <p:ext uri="{BB962C8B-B14F-4D97-AF65-F5344CB8AC3E}">
        <p14:creationId xmlns:p14="http://schemas.microsoft.com/office/powerpoint/2010/main" val="307093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png"/><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068D-4E49-9042-B55C-085CB20FE444}"/>
              </a:ext>
            </a:extLst>
          </p:cNvPr>
          <p:cNvSpPr>
            <a:spLocks noGrp="1"/>
          </p:cNvSpPr>
          <p:nvPr>
            <p:ph type="ctrTitle"/>
          </p:nvPr>
        </p:nvSpPr>
        <p:spPr>
          <a:xfrm>
            <a:off x="1524000" y="362342"/>
            <a:ext cx="9144000" cy="2387600"/>
          </a:xfrm>
        </p:spPr>
        <p:txBody>
          <a:bodyPr>
            <a:normAutofit fontScale="90000"/>
          </a:bodyPr>
          <a:lstStyle/>
          <a:p>
            <a:br>
              <a:rPr lang="fr-FR" dirty="0"/>
            </a:br>
            <a:r>
              <a:rPr lang="fr-FR" dirty="0" err="1"/>
              <a:t>Previously</a:t>
            </a:r>
            <a:r>
              <a:rPr lang="fr-FR" dirty="0"/>
              <a:t> on « Cerveau et Récompense »</a:t>
            </a:r>
          </a:p>
        </p:txBody>
      </p:sp>
      <p:sp>
        <p:nvSpPr>
          <p:cNvPr id="3" name="Subtitle 2">
            <a:extLst>
              <a:ext uri="{FF2B5EF4-FFF2-40B4-BE49-F238E27FC236}">
                <a16:creationId xmlns:a16="http://schemas.microsoft.com/office/drawing/2014/main" id="{F06CBC20-EA09-E449-B595-E4F2A3538D6F}"/>
              </a:ext>
            </a:extLst>
          </p:cNvPr>
          <p:cNvSpPr>
            <a:spLocks noGrp="1"/>
          </p:cNvSpPr>
          <p:nvPr>
            <p:ph type="subTitle" idx="1"/>
          </p:nvPr>
        </p:nvSpPr>
        <p:spPr/>
        <p:txBody>
          <a:bodyPr>
            <a:normAutofit/>
          </a:bodyPr>
          <a:lstStyle/>
          <a:p>
            <a:r>
              <a:rPr lang="en-US" dirty="0"/>
              <a:t>L3 MIASHS SC</a:t>
            </a:r>
          </a:p>
          <a:p>
            <a:r>
              <a:rPr lang="en-US" dirty="0" err="1"/>
              <a:t>Apprentissage</a:t>
            </a:r>
            <a:r>
              <a:rPr lang="en-US" dirty="0"/>
              <a:t> et motivation IV</a:t>
            </a:r>
          </a:p>
        </p:txBody>
      </p:sp>
    </p:spTree>
    <p:extLst>
      <p:ext uri="{BB962C8B-B14F-4D97-AF65-F5344CB8AC3E}">
        <p14:creationId xmlns:p14="http://schemas.microsoft.com/office/powerpoint/2010/main" val="184558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a:cxnSpLocks/>
          </p:cNvCxnSpPr>
          <p:nvPr/>
        </p:nvCxnSpPr>
        <p:spPr>
          <a:xfrm flipV="1">
            <a:off x="5156160" y="5077202"/>
            <a:ext cx="1" cy="495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4517075" y="5699910"/>
            <a:ext cx="1278170" cy="276999"/>
          </a:xfrm>
          <a:prstGeom prst="rect">
            <a:avLst/>
          </a:prstGeom>
          <a:noFill/>
        </p:spPr>
        <p:txBody>
          <a:bodyPr wrap="none" rtlCol="0">
            <a:spAutoFit/>
          </a:bodyPr>
          <a:lstStyle/>
          <a:p>
            <a:r>
              <a:rPr lang="fr-FR" sz="1200" dirty="0"/>
              <a:t>Potentiel d’action</a:t>
            </a: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4189A4BF-C1FC-D34B-ACF2-1ED07BC0B1F8}"/>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3D9023-130E-5E4A-8CBB-C02AE97E9829}"/>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8" name="Picture 17">
            <a:extLst>
              <a:ext uri="{FF2B5EF4-FFF2-40B4-BE49-F238E27FC236}">
                <a16:creationId xmlns:a16="http://schemas.microsoft.com/office/drawing/2014/main" id="{B813CC96-7187-1847-B3DF-D016C1DB95FB}"/>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9" name="TextBox 18">
            <a:extLst>
              <a:ext uri="{FF2B5EF4-FFF2-40B4-BE49-F238E27FC236}">
                <a16:creationId xmlns:a16="http://schemas.microsoft.com/office/drawing/2014/main" id="{B310547E-ED13-894E-9501-B9C83F756601}"/>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20" name="TextBox 19">
            <a:extLst>
              <a:ext uri="{FF2B5EF4-FFF2-40B4-BE49-F238E27FC236}">
                <a16:creationId xmlns:a16="http://schemas.microsoft.com/office/drawing/2014/main" id="{EF790C43-9495-C64F-BC44-ACE55EDEE05F}"/>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196670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a:cxnSpLocks/>
          </p:cNvCxnSpPr>
          <p:nvPr/>
        </p:nvCxnSpPr>
        <p:spPr>
          <a:xfrm flipV="1">
            <a:off x="5429631" y="5008182"/>
            <a:ext cx="1" cy="495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4790546" y="5630890"/>
            <a:ext cx="1278170" cy="276999"/>
          </a:xfrm>
          <a:prstGeom prst="rect">
            <a:avLst/>
          </a:prstGeom>
          <a:noFill/>
        </p:spPr>
        <p:txBody>
          <a:bodyPr wrap="none" rtlCol="0">
            <a:spAutoFit/>
          </a:bodyPr>
          <a:lstStyle/>
          <a:p>
            <a:r>
              <a:rPr lang="fr-FR" sz="1200" dirty="0"/>
              <a:t>Potentiel d’action</a:t>
            </a: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4189A4BF-C1FC-D34B-ACF2-1ED07BC0B1F8}"/>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3D9023-130E-5E4A-8CBB-C02AE97E9829}"/>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4" name="Picture 13">
            <a:extLst>
              <a:ext uri="{FF2B5EF4-FFF2-40B4-BE49-F238E27FC236}">
                <a16:creationId xmlns:a16="http://schemas.microsoft.com/office/drawing/2014/main" id="{B710E477-8D9E-404A-972F-58542A115A33}"/>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6D61EB62-F75B-7E44-8029-BBE0834F0668}"/>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6" name="TextBox 15">
            <a:extLst>
              <a:ext uri="{FF2B5EF4-FFF2-40B4-BE49-F238E27FC236}">
                <a16:creationId xmlns:a16="http://schemas.microsoft.com/office/drawing/2014/main" id="{8A8ED1C3-F4CE-A044-8D48-2BB6305D601A}"/>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194637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a:cxnSpLocks/>
          </p:cNvCxnSpPr>
          <p:nvPr/>
        </p:nvCxnSpPr>
        <p:spPr>
          <a:xfrm flipV="1">
            <a:off x="5745922" y="5008182"/>
            <a:ext cx="1" cy="495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5106837" y="5630890"/>
            <a:ext cx="1278170" cy="276999"/>
          </a:xfrm>
          <a:prstGeom prst="rect">
            <a:avLst/>
          </a:prstGeom>
          <a:noFill/>
        </p:spPr>
        <p:txBody>
          <a:bodyPr wrap="none" rtlCol="0">
            <a:spAutoFit/>
          </a:bodyPr>
          <a:lstStyle/>
          <a:p>
            <a:r>
              <a:rPr lang="fr-FR" sz="1200" dirty="0"/>
              <a:t>Potentiel d’action</a:t>
            </a: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4189A4BF-C1FC-D34B-ACF2-1ED07BC0B1F8}"/>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3D9023-130E-5E4A-8CBB-C02AE97E9829}"/>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4" name="Picture 13">
            <a:extLst>
              <a:ext uri="{FF2B5EF4-FFF2-40B4-BE49-F238E27FC236}">
                <a16:creationId xmlns:a16="http://schemas.microsoft.com/office/drawing/2014/main" id="{9AB43796-70B2-B340-86B5-FA405DAD3277}"/>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BFE72050-D113-174E-881B-58BD43A9F62A}"/>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6" name="TextBox 15">
            <a:extLst>
              <a:ext uri="{FF2B5EF4-FFF2-40B4-BE49-F238E27FC236}">
                <a16:creationId xmlns:a16="http://schemas.microsoft.com/office/drawing/2014/main" id="{2AF35C32-D17E-0343-8DA0-C2400C1592EA}"/>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51927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4189A4BF-C1FC-D34B-ACF2-1ED07BC0B1F8}"/>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3D9023-130E-5E4A-8CBB-C02AE97E9829}"/>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cxnSp>
        <p:nvCxnSpPr>
          <p:cNvPr id="4" name="Straight Arrow Connector 3">
            <a:extLst>
              <a:ext uri="{FF2B5EF4-FFF2-40B4-BE49-F238E27FC236}">
                <a16:creationId xmlns:a16="http://schemas.microsoft.com/office/drawing/2014/main" id="{CC2DF5F7-F787-8241-8FAC-23E5A1AC6731}"/>
              </a:ext>
            </a:extLst>
          </p:cNvPr>
          <p:cNvCxnSpPr/>
          <p:nvPr/>
        </p:nvCxnSpPr>
        <p:spPr>
          <a:xfrm>
            <a:off x="7305152" y="1871494"/>
            <a:ext cx="0" cy="550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DD15E4-D79E-A344-BD58-49918018ADEB}"/>
              </a:ext>
            </a:extLst>
          </p:cNvPr>
          <p:cNvSpPr txBox="1"/>
          <p:nvPr/>
        </p:nvSpPr>
        <p:spPr>
          <a:xfrm>
            <a:off x="5194998" y="1400708"/>
            <a:ext cx="4525534" cy="369332"/>
          </a:xfrm>
          <a:prstGeom prst="rect">
            <a:avLst/>
          </a:prstGeom>
          <a:noFill/>
        </p:spPr>
        <p:txBody>
          <a:bodyPr wrap="none" rtlCol="0">
            <a:spAutoFit/>
          </a:bodyPr>
          <a:lstStyle/>
          <a:p>
            <a:r>
              <a:rPr lang="fr-FR" dirty="0"/>
              <a:t>Réponse du neurone sur l’ensemble des essais</a:t>
            </a:r>
          </a:p>
        </p:txBody>
      </p:sp>
      <p:pic>
        <p:nvPicPr>
          <p:cNvPr id="14" name="Picture 13">
            <a:extLst>
              <a:ext uri="{FF2B5EF4-FFF2-40B4-BE49-F238E27FC236}">
                <a16:creationId xmlns:a16="http://schemas.microsoft.com/office/drawing/2014/main" id="{9B2921C9-371B-DC4E-B781-A1C5D3917E50}"/>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CBFB9BE8-FEA9-884E-A281-49835BDB897E}"/>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6" name="TextBox 15">
            <a:extLst>
              <a:ext uri="{FF2B5EF4-FFF2-40B4-BE49-F238E27FC236}">
                <a16:creationId xmlns:a16="http://schemas.microsoft.com/office/drawing/2014/main" id="{64C39C6D-7A35-A544-8EA1-5EC641124CC9}"/>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141396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5">
            <a:extLst>
              <a:ext uri="{FF2B5EF4-FFF2-40B4-BE49-F238E27FC236}">
                <a16:creationId xmlns:a16="http://schemas.microsoft.com/office/drawing/2014/main" id="{64C39C6D-7A35-A544-8EA1-5EC641124CC9}"/>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cxnSp>
        <p:nvCxnSpPr>
          <p:cNvPr id="17" name="Straight Arrow Connector 16">
            <a:extLst>
              <a:ext uri="{FF2B5EF4-FFF2-40B4-BE49-F238E27FC236}">
                <a16:creationId xmlns:a16="http://schemas.microsoft.com/office/drawing/2014/main" id="{1008BCBC-5D42-3C44-85E7-68E0D9B73A73}"/>
              </a:ext>
            </a:extLst>
          </p:cNvPr>
          <p:cNvCxnSpPr>
            <a:cxnSpLocks/>
          </p:cNvCxnSpPr>
          <p:nvPr/>
        </p:nvCxnSpPr>
        <p:spPr>
          <a:xfrm flipV="1">
            <a:off x="8201749" y="5032188"/>
            <a:ext cx="0" cy="836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E7FA9A-7B1A-704C-B6B2-AD246983BAF5}"/>
              </a:ext>
            </a:extLst>
          </p:cNvPr>
          <p:cNvCxnSpPr>
            <a:cxnSpLocks/>
          </p:cNvCxnSpPr>
          <p:nvPr/>
        </p:nvCxnSpPr>
        <p:spPr>
          <a:xfrm>
            <a:off x="8617227" y="1554458"/>
            <a:ext cx="0" cy="43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DA88379-7A27-644D-AE7B-CBC5190376D8}"/>
              </a:ext>
            </a:extLst>
          </p:cNvPr>
          <p:cNvSpPr txBox="1"/>
          <p:nvPr/>
        </p:nvSpPr>
        <p:spPr>
          <a:xfrm>
            <a:off x="5088561" y="1134574"/>
            <a:ext cx="1774973" cy="369332"/>
          </a:xfrm>
          <a:prstGeom prst="rect">
            <a:avLst/>
          </a:prstGeom>
          <a:noFill/>
        </p:spPr>
        <p:txBody>
          <a:bodyPr wrap="square" rtlCol="0">
            <a:spAutoFit/>
          </a:bodyPr>
          <a:lstStyle/>
          <a:p>
            <a:r>
              <a:rPr lang="fr-FR" dirty="0"/>
              <a:t>Réponse tonique</a:t>
            </a:r>
          </a:p>
        </p:txBody>
      </p:sp>
      <p:cxnSp>
        <p:nvCxnSpPr>
          <p:cNvPr id="24" name="Straight Arrow Connector 23">
            <a:extLst>
              <a:ext uri="{FF2B5EF4-FFF2-40B4-BE49-F238E27FC236}">
                <a16:creationId xmlns:a16="http://schemas.microsoft.com/office/drawing/2014/main" id="{1170195C-A1F2-0742-89E1-3562ADEECBD4}"/>
              </a:ext>
            </a:extLst>
          </p:cNvPr>
          <p:cNvCxnSpPr>
            <a:cxnSpLocks/>
          </p:cNvCxnSpPr>
          <p:nvPr/>
        </p:nvCxnSpPr>
        <p:spPr>
          <a:xfrm>
            <a:off x="6004050" y="1567487"/>
            <a:ext cx="0" cy="83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03E922-4490-2D48-A9F2-B2CBEDFCD443}"/>
              </a:ext>
            </a:extLst>
          </p:cNvPr>
          <p:cNvSpPr txBox="1"/>
          <p:nvPr/>
        </p:nvSpPr>
        <p:spPr>
          <a:xfrm>
            <a:off x="5354787" y="743570"/>
            <a:ext cx="1242520" cy="369332"/>
          </a:xfrm>
          <a:prstGeom prst="rect">
            <a:avLst/>
          </a:prstGeom>
          <a:noFill/>
        </p:spPr>
        <p:txBody>
          <a:bodyPr wrap="none" rtlCol="0">
            <a:spAutoFit/>
          </a:bodyPr>
          <a:lstStyle/>
          <a:p>
            <a:r>
              <a:rPr lang="fr-FR" dirty="0"/>
              <a:t>(Parkinson)</a:t>
            </a:r>
          </a:p>
        </p:txBody>
      </p:sp>
      <p:sp>
        <p:nvSpPr>
          <p:cNvPr id="2" name="Rectangle 1">
            <a:extLst>
              <a:ext uri="{FF2B5EF4-FFF2-40B4-BE49-F238E27FC236}">
                <a16:creationId xmlns:a16="http://schemas.microsoft.com/office/drawing/2014/main" id="{C5A257A9-92DD-6948-8505-D4B062E58D16}"/>
              </a:ext>
            </a:extLst>
          </p:cNvPr>
          <p:cNvSpPr/>
          <p:nvPr/>
        </p:nvSpPr>
        <p:spPr>
          <a:xfrm>
            <a:off x="7633253" y="5625250"/>
            <a:ext cx="1208523" cy="611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Stimulus mystère</a:t>
            </a: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pic>
        <p:nvPicPr>
          <p:cNvPr id="14" name="Picture 13">
            <a:extLst>
              <a:ext uri="{FF2B5EF4-FFF2-40B4-BE49-F238E27FC236}">
                <a16:creationId xmlns:a16="http://schemas.microsoft.com/office/drawing/2014/main" id="{9B2921C9-371B-DC4E-B781-A1C5D3917E50}"/>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CBFB9BE8-FEA9-884E-A281-49835BDB897E}"/>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20" name="TextBox 19">
            <a:extLst>
              <a:ext uri="{FF2B5EF4-FFF2-40B4-BE49-F238E27FC236}">
                <a16:creationId xmlns:a16="http://schemas.microsoft.com/office/drawing/2014/main" id="{C36B617D-BEF1-7642-AECD-814B96E6F7EA}"/>
              </a:ext>
            </a:extLst>
          </p:cNvPr>
          <p:cNvSpPr txBox="1"/>
          <p:nvPr/>
        </p:nvSpPr>
        <p:spPr>
          <a:xfrm>
            <a:off x="7716781" y="1075427"/>
            <a:ext cx="1900649" cy="369332"/>
          </a:xfrm>
          <a:prstGeom prst="rect">
            <a:avLst/>
          </a:prstGeom>
          <a:noFill/>
        </p:spPr>
        <p:txBody>
          <a:bodyPr wrap="none" rtlCol="0">
            <a:spAutoFit/>
          </a:bodyPr>
          <a:lstStyle/>
          <a:p>
            <a:r>
              <a:rPr lang="fr-FR" dirty="0"/>
              <a:t>Réponse phasique</a:t>
            </a:r>
          </a:p>
        </p:txBody>
      </p:sp>
      <p:sp>
        <p:nvSpPr>
          <p:cNvPr id="21" name="TextBox 20">
            <a:extLst>
              <a:ext uri="{FF2B5EF4-FFF2-40B4-BE49-F238E27FC236}">
                <a16:creationId xmlns:a16="http://schemas.microsoft.com/office/drawing/2014/main" id="{B72CC246-49EF-3547-8770-BAF1BE3737E4}"/>
              </a:ext>
            </a:extLst>
          </p:cNvPr>
          <p:cNvSpPr txBox="1"/>
          <p:nvPr/>
        </p:nvSpPr>
        <p:spPr>
          <a:xfrm>
            <a:off x="9617430" y="1109232"/>
            <a:ext cx="1847109" cy="276999"/>
          </a:xfrm>
          <a:prstGeom prst="rect">
            <a:avLst/>
          </a:prstGeom>
          <a:noFill/>
        </p:spPr>
        <p:txBody>
          <a:bodyPr wrap="none" rtlCol="0">
            <a:spAutoFit/>
          </a:bodyPr>
          <a:lstStyle/>
          <a:p>
            <a:r>
              <a:rPr lang="fr-FR" sz="1200" dirty="0"/>
              <a:t>Latence : moins de 100 ms</a:t>
            </a:r>
          </a:p>
        </p:txBody>
      </p:sp>
      <p:sp>
        <p:nvSpPr>
          <p:cNvPr id="22" name="TextBox 21">
            <a:extLst>
              <a:ext uri="{FF2B5EF4-FFF2-40B4-BE49-F238E27FC236}">
                <a16:creationId xmlns:a16="http://schemas.microsoft.com/office/drawing/2014/main" id="{2A2C7074-EEF1-4546-86AC-BA0322B19E1B}"/>
              </a:ext>
            </a:extLst>
          </p:cNvPr>
          <p:cNvSpPr txBox="1"/>
          <p:nvPr/>
        </p:nvSpPr>
        <p:spPr>
          <a:xfrm>
            <a:off x="9617430" y="1403655"/>
            <a:ext cx="1740733" cy="276999"/>
          </a:xfrm>
          <a:prstGeom prst="rect">
            <a:avLst/>
          </a:prstGeom>
          <a:noFill/>
        </p:spPr>
        <p:txBody>
          <a:bodyPr wrap="none" rtlCol="0">
            <a:spAutoFit/>
          </a:bodyPr>
          <a:lstStyle/>
          <a:p>
            <a:r>
              <a:rPr lang="fr-FR" sz="1200" dirty="0"/>
              <a:t>Durée : moins de 200 ms</a:t>
            </a:r>
          </a:p>
        </p:txBody>
      </p:sp>
      <p:sp>
        <p:nvSpPr>
          <p:cNvPr id="25" name="TextBox 24">
            <a:extLst>
              <a:ext uri="{FF2B5EF4-FFF2-40B4-BE49-F238E27FC236}">
                <a16:creationId xmlns:a16="http://schemas.microsoft.com/office/drawing/2014/main" id="{781301A9-D7B5-CA41-B3AA-A030F97C6ABC}"/>
              </a:ext>
            </a:extLst>
          </p:cNvPr>
          <p:cNvSpPr txBox="1"/>
          <p:nvPr/>
        </p:nvSpPr>
        <p:spPr>
          <a:xfrm>
            <a:off x="7902890" y="739900"/>
            <a:ext cx="1528432" cy="369332"/>
          </a:xfrm>
          <a:prstGeom prst="rect">
            <a:avLst/>
          </a:prstGeom>
          <a:noFill/>
        </p:spPr>
        <p:txBody>
          <a:bodyPr wrap="none" rtlCol="0">
            <a:spAutoFit/>
          </a:bodyPr>
          <a:lstStyle/>
          <a:p>
            <a:r>
              <a:rPr lang="fr-FR" dirty="0"/>
              <a:t>(Récompense)</a:t>
            </a:r>
          </a:p>
        </p:txBody>
      </p:sp>
    </p:spTree>
    <p:extLst>
      <p:ext uri="{BB962C8B-B14F-4D97-AF65-F5344CB8AC3E}">
        <p14:creationId xmlns:p14="http://schemas.microsoft.com/office/powerpoint/2010/main" val="378108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2" grpId="0" animBg="1"/>
      <p:bldP spid="20" grpId="0"/>
      <p:bldP spid="21" grpId="0"/>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8" name="Picture 7">
            <a:extLst>
              <a:ext uri="{FF2B5EF4-FFF2-40B4-BE49-F238E27FC236}">
                <a16:creationId xmlns:a16="http://schemas.microsoft.com/office/drawing/2014/main" id="{7B5FBB6F-901C-A64D-8782-0DF4C9052622}"/>
              </a:ext>
            </a:extLst>
          </p:cNvPr>
          <p:cNvPicPr/>
          <p:nvPr/>
        </p:nvPicPr>
        <p:blipFill>
          <a:blip r:embed="rId3"/>
          <a:stretch>
            <a:fillRect/>
          </a:stretch>
        </p:blipFill>
        <p:spPr>
          <a:xfrm>
            <a:off x="4286540" y="261764"/>
            <a:ext cx="4276806" cy="2533662"/>
          </a:xfrm>
          <a:prstGeom prst="rect">
            <a:avLst/>
          </a:prstGeom>
        </p:spPr>
      </p:pic>
      <p:sp>
        <p:nvSpPr>
          <p:cNvPr id="9" name="TextBox 8">
            <a:extLst>
              <a:ext uri="{FF2B5EF4-FFF2-40B4-BE49-F238E27FC236}">
                <a16:creationId xmlns:a16="http://schemas.microsoft.com/office/drawing/2014/main" id="{56C0FC41-4FE4-0B45-B093-542798F7CF4D}"/>
              </a:ext>
            </a:extLst>
          </p:cNvPr>
          <p:cNvSpPr txBox="1"/>
          <p:nvPr/>
        </p:nvSpPr>
        <p:spPr>
          <a:xfrm>
            <a:off x="2593237" y="261764"/>
            <a:ext cx="1601721" cy="369332"/>
          </a:xfrm>
          <a:prstGeom prst="rect">
            <a:avLst/>
          </a:prstGeom>
          <a:noFill/>
        </p:spPr>
        <p:txBody>
          <a:bodyPr wrap="none" rtlCol="0">
            <a:spAutoFit/>
          </a:bodyPr>
          <a:lstStyle/>
          <a:p>
            <a:r>
              <a:rPr lang="fr-FR" dirty="0" err="1"/>
              <a:t>Optogénétique</a:t>
            </a:r>
            <a:endParaRPr lang="fr-FR" dirty="0"/>
          </a:p>
        </p:txBody>
      </p:sp>
      <p:cxnSp>
        <p:nvCxnSpPr>
          <p:cNvPr id="3" name="Straight Arrow Connector 2">
            <a:extLst>
              <a:ext uri="{FF2B5EF4-FFF2-40B4-BE49-F238E27FC236}">
                <a16:creationId xmlns:a16="http://schemas.microsoft.com/office/drawing/2014/main" id="{48FC20E3-C8B7-6747-BD19-8B7539826770}"/>
              </a:ext>
            </a:extLst>
          </p:cNvPr>
          <p:cNvCxnSpPr/>
          <p:nvPr/>
        </p:nvCxnSpPr>
        <p:spPr>
          <a:xfrm flipH="1">
            <a:off x="6635578" y="631096"/>
            <a:ext cx="3286898" cy="704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04A668-1E09-E945-BD4D-FE3C139987A7}"/>
              </a:ext>
            </a:extLst>
          </p:cNvPr>
          <p:cNvSpPr txBox="1"/>
          <p:nvPr/>
        </p:nvSpPr>
        <p:spPr>
          <a:xfrm>
            <a:off x="9922476" y="459688"/>
            <a:ext cx="1768433" cy="369332"/>
          </a:xfrm>
          <a:prstGeom prst="rect">
            <a:avLst/>
          </a:prstGeom>
          <a:noFill/>
        </p:spPr>
        <p:txBody>
          <a:bodyPr wrap="none" rtlCol="0">
            <a:spAutoFit/>
          </a:bodyPr>
          <a:lstStyle/>
          <a:p>
            <a:r>
              <a:rPr lang="fr-FR" dirty="0"/>
              <a:t>Diode lumineuse</a:t>
            </a:r>
          </a:p>
        </p:txBody>
      </p:sp>
      <p:sp>
        <p:nvSpPr>
          <p:cNvPr id="11" name="TextBox 10">
            <a:extLst>
              <a:ext uri="{FF2B5EF4-FFF2-40B4-BE49-F238E27FC236}">
                <a16:creationId xmlns:a16="http://schemas.microsoft.com/office/drawing/2014/main" id="{96C16C32-6CF8-4647-8715-AB75F6FA291F}"/>
              </a:ext>
            </a:extLst>
          </p:cNvPr>
          <p:cNvSpPr txBox="1"/>
          <p:nvPr/>
        </p:nvSpPr>
        <p:spPr>
          <a:xfrm>
            <a:off x="2287885" y="3340701"/>
            <a:ext cx="6629507" cy="369332"/>
          </a:xfrm>
          <a:prstGeom prst="rect">
            <a:avLst/>
          </a:prstGeom>
          <a:noFill/>
        </p:spPr>
        <p:txBody>
          <a:bodyPr wrap="none" rtlCol="0">
            <a:spAutoFit/>
          </a:bodyPr>
          <a:lstStyle/>
          <a:p>
            <a:r>
              <a:rPr lang="fr-FR" dirty="0"/>
              <a:t>Etape 1 : ADN d’algues luminescentes est insérer dans une </a:t>
            </a:r>
            <a:r>
              <a:rPr lang="fr-FR" dirty="0" err="1"/>
              <a:t>rétro-virus</a:t>
            </a:r>
            <a:endParaRPr lang="fr-FR" dirty="0"/>
          </a:p>
        </p:txBody>
      </p:sp>
      <p:sp>
        <p:nvSpPr>
          <p:cNvPr id="12" name="TextBox 11">
            <a:extLst>
              <a:ext uri="{FF2B5EF4-FFF2-40B4-BE49-F238E27FC236}">
                <a16:creationId xmlns:a16="http://schemas.microsoft.com/office/drawing/2014/main" id="{9B172FEC-6BB7-3E4A-858D-D46F8701207B}"/>
              </a:ext>
            </a:extLst>
          </p:cNvPr>
          <p:cNvSpPr txBox="1"/>
          <p:nvPr/>
        </p:nvSpPr>
        <p:spPr>
          <a:xfrm>
            <a:off x="2287885" y="3710033"/>
            <a:ext cx="9403023" cy="369332"/>
          </a:xfrm>
          <a:prstGeom prst="rect">
            <a:avLst/>
          </a:prstGeom>
          <a:noFill/>
        </p:spPr>
        <p:txBody>
          <a:bodyPr wrap="none" rtlCol="0">
            <a:spAutoFit/>
          </a:bodyPr>
          <a:lstStyle/>
          <a:p>
            <a:r>
              <a:rPr lang="fr-FR" dirty="0"/>
              <a:t>Etape 2 : Le </a:t>
            </a:r>
            <a:r>
              <a:rPr lang="fr-FR" dirty="0" err="1"/>
              <a:t>rétro-virus</a:t>
            </a:r>
            <a:r>
              <a:rPr lang="fr-FR" dirty="0"/>
              <a:t> est injecté au rat. Il a été conçu par s’attaquer à certaines types de neurones</a:t>
            </a:r>
          </a:p>
        </p:txBody>
      </p:sp>
      <p:sp>
        <p:nvSpPr>
          <p:cNvPr id="13" name="TextBox 12">
            <a:extLst>
              <a:ext uri="{FF2B5EF4-FFF2-40B4-BE49-F238E27FC236}">
                <a16:creationId xmlns:a16="http://schemas.microsoft.com/office/drawing/2014/main" id="{C388E7E5-4734-E747-AFFA-EA06841BFA36}"/>
              </a:ext>
            </a:extLst>
          </p:cNvPr>
          <p:cNvSpPr txBox="1"/>
          <p:nvPr/>
        </p:nvSpPr>
        <p:spPr>
          <a:xfrm>
            <a:off x="2287885" y="4101246"/>
            <a:ext cx="6950236" cy="369332"/>
          </a:xfrm>
          <a:prstGeom prst="rect">
            <a:avLst/>
          </a:prstGeom>
          <a:noFill/>
        </p:spPr>
        <p:txBody>
          <a:bodyPr wrap="none" rtlCol="0">
            <a:spAutoFit/>
          </a:bodyPr>
          <a:lstStyle/>
          <a:p>
            <a:r>
              <a:rPr lang="fr-FR" dirty="0"/>
              <a:t>Etape 3 : Le </a:t>
            </a:r>
            <a:r>
              <a:rPr lang="fr-FR" dirty="0" err="1"/>
              <a:t>rétro-virus</a:t>
            </a:r>
            <a:r>
              <a:rPr lang="fr-FR" dirty="0"/>
              <a:t> insère son ADN dans l’ADN des neurones infectés</a:t>
            </a:r>
          </a:p>
        </p:txBody>
      </p:sp>
      <p:sp>
        <p:nvSpPr>
          <p:cNvPr id="14" name="TextBox 13">
            <a:extLst>
              <a:ext uri="{FF2B5EF4-FFF2-40B4-BE49-F238E27FC236}">
                <a16:creationId xmlns:a16="http://schemas.microsoft.com/office/drawing/2014/main" id="{587CC18E-DA89-E04B-A182-B59A5EE6E18E}"/>
              </a:ext>
            </a:extLst>
          </p:cNvPr>
          <p:cNvSpPr txBox="1"/>
          <p:nvPr/>
        </p:nvSpPr>
        <p:spPr>
          <a:xfrm>
            <a:off x="2287885" y="4520631"/>
            <a:ext cx="6250942" cy="369332"/>
          </a:xfrm>
          <a:prstGeom prst="rect">
            <a:avLst/>
          </a:prstGeom>
          <a:noFill/>
        </p:spPr>
        <p:txBody>
          <a:bodyPr wrap="none" rtlCol="0">
            <a:spAutoFit/>
          </a:bodyPr>
          <a:lstStyle/>
          <a:p>
            <a:r>
              <a:rPr lang="fr-FR" dirty="0"/>
              <a:t>Etape 4 : Les neurones infectés deviennent sensibles à la lumière.</a:t>
            </a:r>
          </a:p>
        </p:txBody>
      </p:sp>
      <p:sp>
        <p:nvSpPr>
          <p:cNvPr id="15" name="TextBox 14">
            <a:extLst>
              <a:ext uri="{FF2B5EF4-FFF2-40B4-BE49-F238E27FC236}">
                <a16:creationId xmlns:a16="http://schemas.microsoft.com/office/drawing/2014/main" id="{EF4CDEBA-D6C5-AC44-A88E-29B4F4933F64}"/>
              </a:ext>
            </a:extLst>
          </p:cNvPr>
          <p:cNvSpPr txBox="1"/>
          <p:nvPr/>
        </p:nvSpPr>
        <p:spPr>
          <a:xfrm>
            <a:off x="2287885" y="4940016"/>
            <a:ext cx="8934369" cy="369332"/>
          </a:xfrm>
          <a:prstGeom prst="rect">
            <a:avLst/>
          </a:prstGeom>
          <a:noFill/>
        </p:spPr>
        <p:txBody>
          <a:bodyPr wrap="none" rtlCol="0">
            <a:spAutoFit/>
          </a:bodyPr>
          <a:lstStyle/>
          <a:p>
            <a:r>
              <a:rPr lang="fr-FR" dirty="0"/>
              <a:t>Etape 5 : Illuminez les neurones infectés avec une lumière d’une certaine couleur les activent !</a:t>
            </a:r>
          </a:p>
        </p:txBody>
      </p:sp>
    </p:spTree>
    <p:extLst>
      <p:ext uri="{BB962C8B-B14F-4D97-AF65-F5344CB8AC3E}">
        <p14:creationId xmlns:p14="http://schemas.microsoft.com/office/powerpoint/2010/main" val="7427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1" grpId="0"/>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a:off x="3847605" y="3372757"/>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177199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3847605" y="3372757"/>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1675707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5322206" y="3444009"/>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1535701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6246421" y="3384633"/>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282859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798030-EEC1-C448-833E-723CE0610E2D}"/>
              </a:ext>
            </a:extLst>
          </p:cNvPr>
          <p:cNvPicPr>
            <a:picLocks noChangeAspect="1"/>
          </p:cNvPicPr>
          <p:nvPr/>
        </p:nvPicPr>
        <p:blipFill>
          <a:blip r:embed="rId2"/>
          <a:stretch>
            <a:fillRect/>
          </a:stretch>
        </p:blipFill>
        <p:spPr>
          <a:xfrm>
            <a:off x="397163" y="307110"/>
            <a:ext cx="2072904" cy="2072904"/>
          </a:xfrm>
          <a:prstGeom prst="rect">
            <a:avLst/>
          </a:prstGeom>
        </p:spPr>
      </p:pic>
      <p:sp>
        <p:nvSpPr>
          <p:cNvPr id="5" name="TextBox 4">
            <a:extLst>
              <a:ext uri="{FF2B5EF4-FFF2-40B4-BE49-F238E27FC236}">
                <a16:creationId xmlns:a16="http://schemas.microsoft.com/office/drawing/2014/main" id="{06AC5CB9-15EB-3947-A33B-085E756CCF5B}"/>
              </a:ext>
            </a:extLst>
          </p:cNvPr>
          <p:cNvSpPr txBox="1"/>
          <p:nvPr/>
        </p:nvSpPr>
        <p:spPr>
          <a:xfrm>
            <a:off x="558140" y="2380014"/>
            <a:ext cx="1483098" cy="646331"/>
          </a:xfrm>
          <a:prstGeom prst="rect">
            <a:avLst/>
          </a:prstGeom>
          <a:noFill/>
        </p:spPr>
        <p:txBody>
          <a:bodyPr wrap="none" rtlCol="0">
            <a:spAutoFit/>
          </a:bodyPr>
          <a:lstStyle/>
          <a:p>
            <a:pPr algn="ctr"/>
            <a:r>
              <a:rPr lang="fr-FR" dirty="0"/>
              <a:t>James </a:t>
            </a:r>
            <a:r>
              <a:rPr lang="fr-FR" dirty="0" err="1"/>
              <a:t>Olds</a:t>
            </a:r>
            <a:endParaRPr lang="fr-FR" dirty="0"/>
          </a:p>
          <a:p>
            <a:pPr algn="ctr"/>
            <a:r>
              <a:rPr lang="fr-FR" dirty="0"/>
              <a:t>(1922 – 1976)</a:t>
            </a:r>
          </a:p>
        </p:txBody>
      </p:sp>
      <p:pic>
        <p:nvPicPr>
          <p:cNvPr id="6" name="Picture 5">
            <a:extLst>
              <a:ext uri="{FF2B5EF4-FFF2-40B4-BE49-F238E27FC236}">
                <a16:creationId xmlns:a16="http://schemas.microsoft.com/office/drawing/2014/main" id="{49C18E10-FA49-7645-8BFA-307B5878F181}"/>
              </a:ext>
            </a:extLst>
          </p:cNvPr>
          <p:cNvPicPr>
            <a:picLocks noChangeAspect="1"/>
          </p:cNvPicPr>
          <p:nvPr/>
        </p:nvPicPr>
        <p:blipFill>
          <a:blip r:embed="rId3"/>
          <a:stretch>
            <a:fillRect/>
          </a:stretch>
        </p:blipFill>
        <p:spPr>
          <a:xfrm>
            <a:off x="717299" y="3210480"/>
            <a:ext cx="1384136" cy="1888769"/>
          </a:xfrm>
          <a:prstGeom prst="rect">
            <a:avLst/>
          </a:prstGeom>
        </p:spPr>
      </p:pic>
      <p:sp>
        <p:nvSpPr>
          <p:cNvPr id="7" name="TextBox 6">
            <a:extLst>
              <a:ext uri="{FF2B5EF4-FFF2-40B4-BE49-F238E27FC236}">
                <a16:creationId xmlns:a16="http://schemas.microsoft.com/office/drawing/2014/main" id="{71063338-9930-5747-90B6-BE5EC06F86B8}"/>
              </a:ext>
            </a:extLst>
          </p:cNvPr>
          <p:cNvSpPr txBox="1"/>
          <p:nvPr/>
        </p:nvSpPr>
        <p:spPr>
          <a:xfrm>
            <a:off x="650028" y="5237582"/>
            <a:ext cx="1438214" cy="646331"/>
          </a:xfrm>
          <a:prstGeom prst="rect">
            <a:avLst/>
          </a:prstGeom>
          <a:noFill/>
        </p:spPr>
        <p:txBody>
          <a:bodyPr wrap="none" rtlCol="0">
            <a:spAutoFit/>
          </a:bodyPr>
          <a:lstStyle/>
          <a:p>
            <a:pPr algn="ctr"/>
            <a:r>
              <a:rPr lang="fr-FR" dirty="0"/>
              <a:t>Peter Milner </a:t>
            </a:r>
          </a:p>
          <a:p>
            <a:pPr algn="ctr"/>
            <a:r>
              <a:rPr lang="fr-FR" dirty="0"/>
              <a:t>(1919 - 2018)</a:t>
            </a:r>
          </a:p>
        </p:txBody>
      </p:sp>
      <p:sp>
        <p:nvSpPr>
          <p:cNvPr id="8" name="TextBox 7">
            <a:extLst>
              <a:ext uri="{FF2B5EF4-FFF2-40B4-BE49-F238E27FC236}">
                <a16:creationId xmlns:a16="http://schemas.microsoft.com/office/drawing/2014/main" id="{DBC628B5-36B2-5F41-8068-1FA3A159169C}"/>
              </a:ext>
            </a:extLst>
          </p:cNvPr>
          <p:cNvSpPr txBox="1"/>
          <p:nvPr/>
        </p:nvSpPr>
        <p:spPr>
          <a:xfrm>
            <a:off x="6646892" y="6427349"/>
            <a:ext cx="5545108" cy="276999"/>
          </a:xfrm>
          <a:prstGeom prst="rect">
            <a:avLst/>
          </a:prstGeom>
          <a:noFill/>
        </p:spPr>
        <p:txBody>
          <a:bodyPr wrap="none" rtlCol="0">
            <a:spAutoFit/>
          </a:bodyPr>
          <a:lstStyle/>
          <a:p>
            <a:r>
              <a:rPr lang="en-US" sz="1200" dirty="0" err="1">
                <a:latin typeface="Times"/>
                <a:cs typeface="Times"/>
              </a:rPr>
              <a:t>Olds</a:t>
            </a:r>
            <a:r>
              <a:rPr lang="en-US" sz="1200" dirty="0">
                <a:latin typeface="Times"/>
                <a:cs typeface="Times"/>
              </a:rPr>
              <a:t> &amp; Milner (1954). </a:t>
            </a:r>
            <a:r>
              <a:rPr lang="en-US" sz="1200" i="1" dirty="0">
                <a:latin typeface="Times"/>
                <a:cs typeface="Times"/>
              </a:rPr>
              <a:t>Journal of Comparative and Physiological Psychology</a:t>
            </a:r>
            <a:r>
              <a:rPr lang="en-US" sz="1200" dirty="0">
                <a:latin typeface="Times"/>
                <a:cs typeface="Times"/>
              </a:rPr>
              <a:t>, 47, 419</a:t>
            </a:r>
          </a:p>
        </p:txBody>
      </p:sp>
      <p:pic>
        <p:nvPicPr>
          <p:cNvPr id="9" name="Picture 5">
            <a:extLst>
              <a:ext uri="{FF2B5EF4-FFF2-40B4-BE49-F238E27FC236}">
                <a16:creationId xmlns:a16="http://schemas.microsoft.com/office/drawing/2014/main" id="{BF0857DB-86DD-194E-A512-4B91E8F21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555" y="438191"/>
            <a:ext cx="3168650" cy="236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cxnSp>
        <p:nvCxnSpPr>
          <p:cNvPr id="10" name="Straight Arrow Connector 9">
            <a:extLst>
              <a:ext uri="{FF2B5EF4-FFF2-40B4-BE49-F238E27FC236}">
                <a16:creationId xmlns:a16="http://schemas.microsoft.com/office/drawing/2014/main" id="{713ACAC0-1779-8B4C-BDB8-2AAB625DC381}"/>
              </a:ext>
            </a:extLst>
          </p:cNvPr>
          <p:cNvCxnSpPr/>
          <p:nvPr/>
        </p:nvCxnSpPr>
        <p:spPr>
          <a:xfrm flipH="1">
            <a:off x="4754399" y="890649"/>
            <a:ext cx="24616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3DB65-3151-3548-B96A-91DEF622D8AB}"/>
              </a:ext>
            </a:extLst>
          </p:cNvPr>
          <p:cNvSpPr txBox="1"/>
          <p:nvPr/>
        </p:nvSpPr>
        <p:spPr>
          <a:xfrm>
            <a:off x="7242904" y="677277"/>
            <a:ext cx="1075423" cy="369332"/>
          </a:xfrm>
          <a:prstGeom prst="rect">
            <a:avLst/>
          </a:prstGeom>
          <a:noFill/>
        </p:spPr>
        <p:txBody>
          <a:bodyPr wrap="none" rtlCol="0">
            <a:spAutoFit/>
          </a:bodyPr>
          <a:lstStyle/>
          <a:p>
            <a:r>
              <a:rPr lang="fr-FR" dirty="0"/>
              <a:t>Electrode</a:t>
            </a:r>
          </a:p>
        </p:txBody>
      </p:sp>
      <p:sp>
        <p:nvSpPr>
          <p:cNvPr id="12" name="TextBox 11">
            <a:extLst>
              <a:ext uri="{FF2B5EF4-FFF2-40B4-BE49-F238E27FC236}">
                <a16:creationId xmlns:a16="http://schemas.microsoft.com/office/drawing/2014/main" id="{6A59B06A-281F-DE4E-8C0B-4B80713E44D7}"/>
              </a:ext>
            </a:extLst>
          </p:cNvPr>
          <p:cNvSpPr txBox="1"/>
          <p:nvPr/>
        </p:nvSpPr>
        <p:spPr>
          <a:xfrm>
            <a:off x="2831751" y="3367647"/>
            <a:ext cx="1874680" cy="369332"/>
          </a:xfrm>
          <a:prstGeom prst="rect">
            <a:avLst/>
          </a:prstGeom>
          <a:noFill/>
        </p:spPr>
        <p:txBody>
          <a:bodyPr wrap="square" rtlCol="0">
            <a:spAutoFit/>
          </a:bodyPr>
          <a:lstStyle/>
          <a:p>
            <a:r>
              <a:rPr lang="fr-FR" dirty="0"/>
              <a:t>Appui sur le levier</a:t>
            </a:r>
          </a:p>
        </p:txBody>
      </p:sp>
      <p:cxnSp>
        <p:nvCxnSpPr>
          <p:cNvPr id="14" name="Straight Arrow Connector 13">
            <a:extLst>
              <a:ext uri="{FF2B5EF4-FFF2-40B4-BE49-F238E27FC236}">
                <a16:creationId xmlns:a16="http://schemas.microsoft.com/office/drawing/2014/main" id="{6DF027BD-E126-2543-BC13-A194685BBA85}"/>
              </a:ext>
            </a:extLst>
          </p:cNvPr>
          <p:cNvCxnSpPr>
            <a:cxnSpLocks/>
            <a:stCxn id="12" idx="3"/>
          </p:cNvCxnSpPr>
          <p:nvPr/>
        </p:nvCxnSpPr>
        <p:spPr>
          <a:xfrm>
            <a:off x="4706431" y="3552313"/>
            <a:ext cx="967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2DD3EE-64E8-0747-98AB-CC2BE83B7937}"/>
              </a:ext>
            </a:extLst>
          </p:cNvPr>
          <p:cNvSpPr txBox="1"/>
          <p:nvPr/>
        </p:nvSpPr>
        <p:spPr>
          <a:xfrm>
            <a:off x="5779158" y="3367647"/>
            <a:ext cx="2356094" cy="369332"/>
          </a:xfrm>
          <a:prstGeom prst="rect">
            <a:avLst/>
          </a:prstGeom>
          <a:noFill/>
        </p:spPr>
        <p:txBody>
          <a:bodyPr wrap="square" rtlCol="0">
            <a:spAutoFit/>
          </a:bodyPr>
          <a:lstStyle/>
          <a:p>
            <a:r>
              <a:rPr lang="fr-FR" dirty="0"/>
              <a:t>Stimulation du cerveau</a:t>
            </a:r>
          </a:p>
        </p:txBody>
      </p:sp>
      <p:sp>
        <p:nvSpPr>
          <p:cNvPr id="18" name="TextBox 17">
            <a:extLst>
              <a:ext uri="{FF2B5EF4-FFF2-40B4-BE49-F238E27FC236}">
                <a16:creationId xmlns:a16="http://schemas.microsoft.com/office/drawing/2014/main" id="{DD5BDD6C-5EF2-9C45-88EE-E5E89188807E}"/>
              </a:ext>
            </a:extLst>
          </p:cNvPr>
          <p:cNvSpPr txBox="1"/>
          <p:nvPr/>
        </p:nvSpPr>
        <p:spPr>
          <a:xfrm>
            <a:off x="2840426" y="2923606"/>
            <a:ext cx="3465179" cy="369332"/>
          </a:xfrm>
          <a:prstGeom prst="rect">
            <a:avLst/>
          </a:prstGeom>
          <a:noFill/>
        </p:spPr>
        <p:txBody>
          <a:bodyPr wrap="none" rtlCol="0">
            <a:spAutoFit/>
          </a:bodyPr>
          <a:lstStyle/>
          <a:p>
            <a:r>
              <a:rPr lang="fr-FR" dirty="0"/>
              <a:t>PARADIGME D’AUTO-STIMULATION</a:t>
            </a:r>
          </a:p>
        </p:txBody>
      </p:sp>
      <p:pic>
        <p:nvPicPr>
          <p:cNvPr id="19" name="Picture 18">
            <a:extLst>
              <a:ext uri="{FF2B5EF4-FFF2-40B4-BE49-F238E27FC236}">
                <a16:creationId xmlns:a16="http://schemas.microsoft.com/office/drawing/2014/main" id="{A4A55341-DB1B-0E48-9310-53E75C685576}"/>
              </a:ext>
            </a:extLst>
          </p:cNvPr>
          <p:cNvPicPr/>
          <p:nvPr/>
        </p:nvPicPr>
        <p:blipFill>
          <a:blip r:embed="rId5"/>
          <a:stretch>
            <a:fillRect/>
          </a:stretch>
        </p:blipFill>
        <p:spPr>
          <a:xfrm>
            <a:off x="8318327" y="992188"/>
            <a:ext cx="3369654" cy="5045541"/>
          </a:xfrm>
          <a:prstGeom prst="rect">
            <a:avLst/>
          </a:prstGeom>
        </p:spPr>
      </p:pic>
      <p:sp>
        <p:nvSpPr>
          <p:cNvPr id="2" name="TextBox 1">
            <a:extLst>
              <a:ext uri="{FF2B5EF4-FFF2-40B4-BE49-F238E27FC236}">
                <a16:creationId xmlns:a16="http://schemas.microsoft.com/office/drawing/2014/main" id="{F02523CC-E5D3-E440-9789-52512E4D7CED}"/>
              </a:ext>
            </a:extLst>
          </p:cNvPr>
          <p:cNvSpPr txBox="1"/>
          <p:nvPr/>
        </p:nvSpPr>
        <p:spPr>
          <a:xfrm>
            <a:off x="3035445" y="4709292"/>
            <a:ext cx="5355772" cy="646331"/>
          </a:xfrm>
          <a:prstGeom prst="rect">
            <a:avLst/>
          </a:prstGeom>
          <a:noFill/>
        </p:spPr>
        <p:txBody>
          <a:bodyPr wrap="square" rtlCol="0">
            <a:spAutoFit/>
          </a:bodyPr>
          <a:lstStyle/>
          <a:p>
            <a:r>
              <a:rPr lang="fr-FR" dirty="0"/>
              <a:t>La stimulation directe du cerveau peut agir comme une </a:t>
            </a:r>
          </a:p>
          <a:p>
            <a:r>
              <a:rPr lang="fr-FR" dirty="0"/>
              <a:t>récompense…</a:t>
            </a:r>
          </a:p>
        </p:txBody>
      </p:sp>
      <p:sp>
        <p:nvSpPr>
          <p:cNvPr id="26" name="TextBox 25">
            <a:extLst>
              <a:ext uri="{FF2B5EF4-FFF2-40B4-BE49-F238E27FC236}">
                <a16:creationId xmlns:a16="http://schemas.microsoft.com/office/drawing/2014/main" id="{1B657819-980F-D741-960B-3BAEF2A8BD8F}"/>
              </a:ext>
            </a:extLst>
          </p:cNvPr>
          <p:cNvSpPr txBox="1"/>
          <p:nvPr/>
        </p:nvSpPr>
        <p:spPr>
          <a:xfrm>
            <a:off x="3035445" y="5365027"/>
            <a:ext cx="5355772" cy="369332"/>
          </a:xfrm>
          <a:prstGeom prst="rect">
            <a:avLst/>
          </a:prstGeom>
          <a:noFill/>
        </p:spPr>
        <p:txBody>
          <a:bodyPr wrap="square" rtlCol="0">
            <a:spAutoFit/>
          </a:bodyPr>
          <a:lstStyle/>
          <a:p>
            <a:r>
              <a:rPr lang="fr-FR" dirty="0"/>
              <a:t>…mais uniquement si certaines régions sont stimulées </a:t>
            </a:r>
          </a:p>
        </p:txBody>
      </p:sp>
      <p:sp>
        <p:nvSpPr>
          <p:cNvPr id="3" name="TextBox 2">
            <a:extLst>
              <a:ext uri="{FF2B5EF4-FFF2-40B4-BE49-F238E27FC236}">
                <a16:creationId xmlns:a16="http://schemas.microsoft.com/office/drawing/2014/main" id="{14A71B40-3C8C-A743-A2AA-2C80CA27C8C8}"/>
              </a:ext>
            </a:extLst>
          </p:cNvPr>
          <p:cNvSpPr txBox="1"/>
          <p:nvPr/>
        </p:nvSpPr>
        <p:spPr>
          <a:xfrm>
            <a:off x="2831751" y="4320540"/>
            <a:ext cx="1541832" cy="369332"/>
          </a:xfrm>
          <a:prstGeom prst="rect">
            <a:avLst/>
          </a:prstGeom>
          <a:noFill/>
        </p:spPr>
        <p:txBody>
          <a:bodyPr wrap="none" rtlCol="0">
            <a:spAutoFit/>
          </a:bodyPr>
          <a:lstStyle/>
          <a:p>
            <a:r>
              <a:rPr lang="fr-FR" dirty="0"/>
              <a:t>CONCLUSIONS</a:t>
            </a:r>
          </a:p>
        </p:txBody>
      </p:sp>
      <p:sp>
        <p:nvSpPr>
          <p:cNvPr id="13" name="Rectangle 12">
            <a:extLst>
              <a:ext uri="{FF2B5EF4-FFF2-40B4-BE49-F238E27FC236}">
                <a16:creationId xmlns:a16="http://schemas.microsoft.com/office/drawing/2014/main" id="{909548BE-6DE0-A942-B95C-A41280926CEB}"/>
              </a:ext>
            </a:extLst>
          </p:cNvPr>
          <p:cNvSpPr/>
          <p:nvPr/>
        </p:nvSpPr>
        <p:spPr>
          <a:xfrm>
            <a:off x="2831751" y="4154864"/>
            <a:ext cx="5473383" cy="1735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2171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a:off x="6246421" y="3384633"/>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2604690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a:off x="6341424" y="2405129"/>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4223143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a:off x="6293923" y="1408964"/>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325396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6293923" y="1408964"/>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Tree>
    <p:extLst>
      <p:ext uri="{BB962C8B-B14F-4D97-AF65-F5344CB8AC3E}">
        <p14:creationId xmlns:p14="http://schemas.microsoft.com/office/powerpoint/2010/main" val="1789757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7220198" y="145262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8689CD4D-819B-9E45-8DE9-F2ED4AD23204}"/>
              </a:ext>
            </a:extLst>
          </p:cNvPr>
          <p:cNvSpPr txBox="1"/>
          <p:nvPr/>
        </p:nvSpPr>
        <p:spPr>
          <a:xfrm>
            <a:off x="9389826" y="1998210"/>
            <a:ext cx="1487971" cy="369332"/>
          </a:xfrm>
          <a:prstGeom prst="rect">
            <a:avLst/>
          </a:prstGeom>
          <a:noFill/>
        </p:spPr>
        <p:txBody>
          <a:bodyPr wrap="none" rtlCol="0">
            <a:spAutoFit/>
          </a:bodyPr>
          <a:lstStyle/>
          <a:p>
            <a:r>
              <a:rPr lang="fr-FR" dirty="0"/>
              <a:t>RECOMPENSE</a:t>
            </a:r>
          </a:p>
        </p:txBody>
      </p:sp>
      <p:sp>
        <p:nvSpPr>
          <p:cNvPr id="9" name="TextBox 8">
            <a:extLst>
              <a:ext uri="{FF2B5EF4-FFF2-40B4-BE49-F238E27FC236}">
                <a16:creationId xmlns:a16="http://schemas.microsoft.com/office/drawing/2014/main" id="{6A790709-C2EF-8844-A46B-CE2E974AB872}"/>
              </a:ext>
            </a:extLst>
          </p:cNvPr>
          <p:cNvSpPr txBox="1"/>
          <p:nvPr/>
        </p:nvSpPr>
        <p:spPr>
          <a:xfrm>
            <a:off x="8945797" y="2551860"/>
            <a:ext cx="2437730" cy="646331"/>
          </a:xfrm>
          <a:prstGeom prst="rect">
            <a:avLst/>
          </a:prstGeom>
          <a:noFill/>
        </p:spPr>
        <p:txBody>
          <a:bodyPr wrap="square" rtlCol="0">
            <a:spAutoFit/>
          </a:bodyPr>
          <a:lstStyle/>
          <a:p>
            <a:pPr algn="ctr"/>
            <a:r>
              <a:rPr lang="fr-FR" dirty="0"/>
              <a:t>Activation de l’aire </a:t>
            </a:r>
            <a:r>
              <a:rPr lang="fr-FR" dirty="0" err="1"/>
              <a:t>ventro-tegmentale</a:t>
            </a:r>
            <a:endParaRPr lang="fr-FR" dirty="0"/>
          </a:p>
        </p:txBody>
      </p:sp>
      <p:cxnSp>
        <p:nvCxnSpPr>
          <p:cNvPr id="11" name="Straight Arrow Connector 10">
            <a:extLst>
              <a:ext uri="{FF2B5EF4-FFF2-40B4-BE49-F238E27FC236}">
                <a16:creationId xmlns:a16="http://schemas.microsoft.com/office/drawing/2014/main" id="{747FEA21-3701-4445-9548-0ACA4C7FF36E}"/>
              </a:ext>
            </a:extLst>
          </p:cNvPr>
          <p:cNvCxnSpPr>
            <a:stCxn id="9" idx="2"/>
          </p:cNvCxnSpPr>
          <p:nvPr/>
        </p:nvCxnSpPr>
        <p:spPr>
          <a:xfrm flipH="1">
            <a:off x="9473220" y="3198191"/>
            <a:ext cx="691442" cy="107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DF84C3-CE97-D548-A883-80700B2AE177}"/>
              </a:ext>
            </a:extLst>
          </p:cNvPr>
          <p:cNvCxnSpPr>
            <a:stCxn id="9" idx="2"/>
          </p:cNvCxnSpPr>
          <p:nvPr/>
        </p:nvCxnSpPr>
        <p:spPr>
          <a:xfrm>
            <a:off x="10164662" y="3198191"/>
            <a:ext cx="713135" cy="1082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B9F2E8-6645-3F4B-A8AF-6C0DEC78951D}"/>
              </a:ext>
            </a:extLst>
          </p:cNvPr>
          <p:cNvSpPr txBox="1"/>
          <p:nvPr/>
        </p:nvSpPr>
        <p:spPr>
          <a:xfrm>
            <a:off x="8945797" y="4449376"/>
            <a:ext cx="1038554" cy="369332"/>
          </a:xfrm>
          <a:prstGeom prst="rect">
            <a:avLst/>
          </a:prstGeom>
          <a:noFill/>
        </p:spPr>
        <p:txBody>
          <a:bodyPr wrap="none" rtlCol="0">
            <a:spAutoFit/>
          </a:bodyPr>
          <a:lstStyle/>
          <a:p>
            <a:r>
              <a:rPr lang="fr-FR" dirty="0"/>
              <a:t>Continue</a:t>
            </a:r>
          </a:p>
        </p:txBody>
      </p:sp>
      <p:sp>
        <p:nvSpPr>
          <p:cNvPr id="15" name="TextBox 14">
            <a:extLst>
              <a:ext uri="{FF2B5EF4-FFF2-40B4-BE49-F238E27FC236}">
                <a16:creationId xmlns:a16="http://schemas.microsoft.com/office/drawing/2014/main" id="{5814D9AE-DE1C-1F47-BE0D-71AC202AFC6A}"/>
              </a:ext>
            </a:extLst>
          </p:cNvPr>
          <p:cNvSpPr txBox="1"/>
          <p:nvPr/>
        </p:nvSpPr>
        <p:spPr>
          <a:xfrm>
            <a:off x="10591249" y="4449376"/>
            <a:ext cx="718466" cy="369332"/>
          </a:xfrm>
          <a:prstGeom prst="rect">
            <a:avLst/>
          </a:prstGeom>
          <a:noFill/>
        </p:spPr>
        <p:txBody>
          <a:bodyPr wrap="none" rtlCol="0">
            <a:spAutoFit/>
          </a:bodyPr>
          <a:lstStyle/>
          <a:p>
            <a:r>
              <a:rPr lang="fr-FR" dirty="0" err="1"/>
              <a:t>Brêve</a:t>
            </a:r>
            <a:endParaRPr lang="fr-FR" dirty="0"/>
          </a:p>
        </p:txBody>
      </p:sp>
    </p:spTree>
    <p:extLst>
      <p:ext uri="{BB962C8B-B14F-4D97-AF65-F5344CB8AC3E}">
        <p14:creationId xmlns:p14="http://schemas.microsoft.com/office/powerpoint/2010/main" val="1523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0B847EF-9B84-7D45-8CC2-52F384A0123A}"/>
              </a:ext>
            </a:extLst>
          </p:cNvPr>
          <p:cNvPicPr>
            <a:picLocks noChangeAspect="1"/>
          </p:cNvPicPr>
          <p:nvPr/>
        </p:nvPicPr>
        <p:blipFill>
          <a:blip r:embed="rId2"/>
          <a:stretch>
            <a:fillRect/>
          </a:stretch>
        </p:blipFill>
        <p:spPr>
          <a:xfrm>
            <a:off x="247155" y="265957"/>
            <a:ext cx="1676648" cy="2139172"/>
          </a:xfrm>
          <a:prstGeom prst="rect">
            <a:avLst/>
          </a:prstGeom>
        </p:spPr>
      </p:pic>
      <p:sp>
        <p:nvSpPr>
          <p:cNvPr id="5" name="TextBox 4">
            <a:extLst>
              <a:ext uri="{FF2B5EF4-FFF2-40B4-BE49-F238E27FC236}">
                <a16:creationId xmlns:a16="http://schemas.microsoft.com/office/drawing/2014/main" id="{96817216-AA36-F640-9088-9B17221AEB7A}"/>
              </a:ext>
            </a:extLst>
          </p:cNvPr>
          <p:cNvSpPr txBox="1"/>
          <p:nvPr/>
        </p:nvSpPr>
        <p:spPr>
          <a:xfrm>
            <a:off x="311645" y="2505694"/>
            <a:ext cx="1547668" cy="369332"/>
          </a:xfrm>
          <a:prstGeom prst="rect">
            <a:avLst/>
          </a:prstGeom>
          <a:noFill/>
        </p:spPr>
        <p:txBody>
          <a:bodyPr wrap="none" rtlCol="0">
            <a:spAutoFit/>
          </a:bodyPr>
          <a:lstStyle/>
          <a:p>
            <a:r>
              <a:rPr lang="fr-FR" dirty="0"/>
              <a:t>Karl </a:t>
            </a:r>
            <a:r>
              <a:rPr lang="fr-FR" dirty="0" err="1"/>
              <a:t>Desseroth</a:t>
            </a:r>
            <a:endParaRPr lang="fr-FR" dirty="0"/>
          </a:p>
        </p:txBody>
      </p:sp>
      <p:sp>
        <p:nvSpPr>
          <p:cNvPr id="6" name="TextBox 5">
            <a:extLst>
              <a:ext uri="{FF2B5EF4-FFF2-40B4-BE49-F238E27FC236}">
                <a16:creationId xmlns:a16="http://schemas.microsoft.com/office/drawing/2014/main" id="{F238FA26-974A-A946-B233-7EFAEB003902}"/>
              </a:ext>
            </a:extLst>
          </p:cNvPr>
          <p:cNvSpPr txBox="1"/>
          <p:nvPr/>
        </p:nvSpPr>
        <p:spPr>
          <a:xfrm>
            <a:off x="9473220" y="6439225"/>
            <a:ext cx="2479012" cy="276999"/>
          </a:xfrm>
          <a:prstGeom prst="rect">
            <a:avLst/>
          </a:prstGeom>
          <a:noFill/>
        </p:spPr>
        <p:txBody>
          <a:bodyPr wrap="none" rtlCol="0">
            <a:spAutoFit/>
          </a:bodyPr>
          <a:lstStyle/>
          <a:p>
            <a:r>
              <a:rPr lang="en-US" sz="1200" dirty="0">
                <a:latin typeface="Times"/>
                <a:cs typeface="Times"/>
              </a:rPr>
              <a:t>Tsai et al. (2009). </a:t>
            </a:r>
            <a:r>
              <a:rPr lang="en-US" sz="1200" i="1" dirty="0">
                <a:latin typeface="Times"/>
                <a:cs typeface="Times"/>
              </a:rPr>
              <a:t>Science</a:t>
            </a:r>
            <a:r>
              <a:rPr lang="en-US" sz="1200" dirty="0">
                <a:latin typeface="Times"/>
                <a:cs typeface="Times"/>
              </a:rPr>
              <a:t>, 324, 1080</a:t>
            </a: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3"/>
          <a:stretch>
            <a:fillRect/>
          </a:stretch>
        </p:blipFill>
        <p:spPr>
          <a:xfrm rot="5400000">
            <a:off x="7220198" y="145262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9" name="TextBox 8">
            <a:extLst>
              <a:ext uri="{FF2B5EF4-FFF2-40B4-BE49-F238E27FC236}">
                <a16:creationId xmlns:a16="http://schemas.microsoft.com/office/drawing/2014/main" id="{6A790709-C2EF-8844-A46B-CE2E974AB872}"/>
              </a:ext>
            </a:extLst>
          </p:cNvPr>
          <p:cNvSpPr txBox="1"/>
          <p:nvPr/>
        </p:nvSpPr>
        <p:spPr>
          <a:xfrm>
            <a:off x="8945797" y="2551860"/>
            <a:ext cx="2437730" cy="646331"/>
          </a:xfrm>
          <a:prstGeom prst="rect">
            <a:avLst/>
          </a:prstGeom>
          <a:noFill/>
        </p:spPr>
        <p:txBody>
          <a:bodyPr wrap="square" rtlCol="0">
            <a:spAutoFit/>
          </a:bodyPr>
          <a:lstStyle/>
          <a:p>
            <a:pPr algn="ctr"/>
            <a:r>
              <a:rPr lang="fr-FR" dirty="0"/>
              <a:t>Activation de l’aire </a:t>
            </a:r>
            <a:r>
              <a:rPr lang="fr-FR" dirty="0" err="1"/>
              <a:t>ventro-tegmentale</a:t>
            </a:r>
            <a:endParaRPr lang="fr-FR" dirty="0"/>
          </a:p>
        </p:txBody>
      </p:sp>
      <p:cxnSp>
        <p:nvCxnSpPr>
          <p:cNvPr id="11" name="Straight Arrow Connector 10">
            <a:extLst>
              <a:ext uri="{FF2B5EF4-FFF2-40B4-BE49-F238E27FC236}">
                <a16:creationId xmlns:a16="http://schemas.microsoft.com/office/drawing/2014/main" id="{747FEA21-3701-4445-9548-0ACA4C7FF36E}"/>
              </a:ext>
            </a:extLst>
          </p:cNvPr>
          <p:cNvCxnSpPr>
            <a:stCxn id="9" idx="2"/>
          </p:cNvCxnSpPr>
          <p:nvPr/>
        </p:nvCxnSpPr>
        <p:spPr>
          <a:xfrm flipH="1">
            <a:off x="9473220" y="3198191"/>
            <a:ext cx="691442" cy="107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DF84C3-CE97-D548-A883-80700B2AE177}"/>
              </a:ext>
            </a:extLst>
          </p:cNvPr>
          <p:cNvCxnSpPr>
            <a:stCxn id="9" idx="2"/>
          </p:cNvCxnSpPr>
          <p:nvPr/>
        </p:nvCxnSpPr>
        <p:spPr>
          <a:xfrm>
            <a:off x="10164662" y="3198191"/>
            <a:ext cx="713135" cy="1082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8A8A572-C396-7B4C-860A-70B845B4ACCC}"/>
              </a:ext>
            </a:extLst>
          </p:cNvPr>
          <p:cNvPicPr>
            <a:picLocks noChangeAspect="1"/>
          </p:cNvPicPr>
          <p:nvPr/>
        </p:nvPicPr>
        <p:blipFill>
          <a:blip r:embed="rId4"/>
          <a:stretch>
            <a:fillRect/>
          </a:stretch>
        </p:blipFill>
        <p:spPr>
          <a:xfrm>
            <a:off x="113308" y="2848982"/>
            <a:ext cx="2922819" cy="3939452"/>
          </a:xfrm>
          <a:prstGeom prst="rect">
            <a:avLst/>
          </a:prstGeom>
        </p:spPr>
      </p:pic>
      <p:sp>
        <p:nvSpPr>
          <p:cNvPr id="16" name="TextBox 15">
            <a:extLst>
              <a:ext uri="{FF2B5EF4-FFF2-40B4-BE49-F238E27FC236}">
                <a16:creationId xmlns:a16="http://schemas.microsoft.com/office/drawing/2014/main" id="{85EA76E7-A64C-A44A-A702-3C1D1BC008CD}"/>
              </a:ext>
            </a:extLst>
          </p:cNvPr>
          <p:cNvSpPr txBox="1"/>
          <p:nvPr/>
        </p:nvSpPr>
        <p:spPr>
          <a:xfrm>
            <a:off x="8945797" y="4449376"/>
            <a:ext cx="1056058" cy="646331"/>
          </a:xfrm>
          <a:prstGeom prst="rect">
            <a:avLst/>
          </a:prstGeom>
          <a:noFill/>
        </p:spPr>
        <p:txBody>
          <a:bodyPr wrap="none" rtlCol="0">
            <a:spAutoFit/>
          </a:bodyPr>
          <a:lstStyle/>
          <a:p>
            <a:r>
              <a:rPr lang="fr-FR" dirty="0"/>
              <a:t>Continue</a:t>
            </a:r>
          </a:p>
          <a:p>
            <a:r>
              <a:rPr lang="fr-FR" dirty="0"/>
              <a:t>(tonique)</a:t>
            </a:r>
          </a:p>
        </p:txBody>
      </p:sp>
      <p:sp>
        <p:nvSpPr>
          <p:cNvPr id="17" name="TextBox 16">
            <a:extLst>
              <a:ext uri="{FF2B5EF4-FFF2-40B4-BE49-F238E27FC236}">
                <a16:creationId xmlns:a16="http://schemas.microsoft.com/office/drawing/2014/main" id="{E19321C9-7F6C-0B47-B1C4-98E0A065F0E8}"/>
              </a:ext>
            </a:extLst>
          </p:cNvPr>
          <p:cNvSpPr txBox="1"/>
          <p:nvPr/>
        </p:nvSpPr>
        <p:spPr>
          <a:xfrm>
            <a:off x="10591249" y="4449376"/>
            <a:ext cx="1181734" cy="646331"/>
          </a:xfrm>
          <a:prstGeom prst="rect">
            <a:avLst/>
          </a:prstGeom>
          <a:noFill/>
        </p:spPr>
        <p:txBody>
          <a:bodyPr wrap="none" rtlCol="0">
            <a:spAutoFit/>
          </a:bodyPr>
          <a:lstStyle/>
          <a:p>
            <a:r>
              <a:rPr lang="fr-FR" dirty="0" err="1"/>
              <a:t>Brêve</a:t>
            </a:r>
            <a:endParaRPr lang="fr-FR" dirty="0"/>
          </a:p>
          <a:p>
            <a:r>
              <a:rPr lang="fr-FR" dirty="0"/>
              <a:t>(phasique)</a:t>
            </a:r>
          </a:p>
        </p:txBody>
      </p:sp>
      <p:sp>
        <p:nvSpPr>
          <p:cNvPr id="15" name="TextBox 14">
            <a:extLst>
              <a:ext uri="{FF2B5EF4-FFF2-40B4-BE49-F238E27FC236}">
                <a16:creationId xmlns:a16="http://schemas.microsoft.com/office/drawing/2014/main" id="{31421D8A-2DEE-7D43-8579-9518B64890D1}"/>
              </a:ext>
            </a:extLst>
          </p:cNvPr>
          <p:cNvSpPr txBox="1"/>
          <p:nvPr/>
        </p:nvSpPr>
        <p:spPr>
          <a:xfrm>
            <a:off x="9389826" y="1998210"/>
            <a:ext cx="1487971" cy="369332"/>
          </a:xfrm>
          <a:prstGeom prst="rect">
            <a:avLst/>
          </a:prstGeom>
          <a:noFill/>
        </p:spPr>
        <p:txBody>
          <a:bodyPr wrap="none" rtlCol="0">
            <a:spAutoFit/>
          </a:bodyPr>
          <a:lstStyle/>
          <a:p>
            <a:r>
              <a:rPr lang="fr-FR" dirty="0"/>
              <a:t>RECOMPENSE</a:t>
            </a:r>
          </a:p>
        </p:txBody>
      </p:sp>
    </p:spTree>
    <p:extLst>
      <p:ext uri="{BB962C8B-B14F-4D97-AF65-F5344CB8AC3E}">
        <p14:creationId xmlns:p14="http://schemas.microsoft.com/office/powerpoint/2010/main" val="3391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a:off x="3847605" y="3372757"/>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1" name="TextBox 10">
            <a:extLst>
              <a:ext uri="{FF2B5EF4-FFF2-40B4-BE49-F238E27FC236}">
                <a16:creationId xmlns:a16="http://schemas.microsoft.com/office/drawing/2014/main" id="{23880376-A02F-E448-A48C-E0CA7D9B1B98}"/>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41837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a:off x="3789731" y="224443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6FF211AC-33D4-B447-B197-CB33A2E2973D}"/>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3946600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rot="5400000">
            <a:off x="3789731" y="224443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3B6886F5-F2CA-0344-96AA-A5F462A29FBE}"/>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78415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rot="5400000">
            <a:off x="5322206" y="2348840"/>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F14D5FBD-04CA-C24F-90AB-EA82266B1ABA}"/>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402472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40040-AA4F-9A46-A597-D6129BDC4CDC}"/>
              </a:ext>
            </a:extLst>
          </p:cNvPr>
          <p:cNvPicPr/>
          <p:nvPr/>
        </p:nvPicPr>
        <p:blipFill>
          <a:blip r:embed="rId2"/>
          <a:stretch>
            <a:fillRect/>
          </a:stretch>
        </p:blipFill>
        <p:spPr>
          <a:xfrm>
            <a:off x="313279" y="174375"/>
            <a:ext cx="4287396" cy="1982300"/>
          </a:xfrm>
          <a:prstGeom prst="rect">
            <a:avLst/>
          </a:prstGeom>
        </p:spPr>
      </p:pic>
      <p:sp>
        <p:nvSpPr>
          <p:cNvPr id="5" name="TextBox 4">
            <a:extLst>
              <a:ext uri="{FF2B5EF4-FFF2-40B4-BE49-F238E27FC236}">
                <a16:creationId xmlns:a16="http://schemas.microsoft.com/office/drawing/2014/main" id="{7E0A7556-9367-5D4F-9A50-7B59B702C3AB}"/>
              </a:ext>
            </a:extLst>
          </p:cNvPr>
          <p:cNvSpPr txBox="1"/>
          <p:nvPr/>
        </p:nvSpPr>
        <p:spPr>
          <a:xfrm>
            <a:off x="1226512" y="2335095"/>
            <a:ext cx="1230465" cy="369332"/>
          </a:xfrm>
          <a:prstGeom prst="rect">
            <a:avLst/>
          </a:prstGeom>
          <a:noFill/>
        </p:spPr>
        <p:txBody>
          <a:bodyPr wrap="none" rtlCol="0">
            <a:spAutoFit/>
          </a:bodyPr>
          <a:lstStyle/>
          <a:p>
            <a:r>
              <a:rPr lang="en-US" dirty="0"/>
              <a:t>DOPAMINE</a:t>
            </a:r>
            <a:endParaRPr lang="fr-FR" dirty="0"/>
          </a:p>
        </p:txBody>
      </p:sp>
      <p:sp>
        <p:nvSpPr>
          <p:cNvPr id="11" name="Rectangle 10">
            <a:extLst>
              <a:ext uri="{FF2B5EF4-FFF2-40B4-BE49-F238E27FC236}">
                <a16:creationId xmlns:a16="http://schemas.microsoft.com/office/drawing/2014/main" id="{B80DCDEE-768C-6C46-A962-3B1675411283}"/>
              </a:ext>
            </a:extLst>
          </p:cNvPr>
          <p:cNvSpPr/>
          <p:nvPr/>
        </p:nvSpPr>
        <p:spPr>
          <a:xfrm>
            <a:off x="8811491" y="2446318"/>
            <a:ext cx="968964" cy="558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 17">
            <a:extLst>
              <a:ext uri="{FF2B5EF4-FFF2-40B4-BE49-F238E27FC236}">
                <a16:creationId xmlns:a16="http://schemas.microsoft.com/office/drawing/2014/main" id="{820CB63A-81C4-7D45-B43B-4550BA9629BB}"/>
              </a:ext>
            </a:extLst>
          </p:cNvPr>
          <p:cNvGrpSpPr/>
          <p:nvPr/>
        </p:nvGrpSpPr>
        <p:grpSpPr>
          <a:xfrm>
            <a:off x="4908705" y="245545"/>
            <a:ext cx="6693945" cy="5900497"/>
            <a:chOff x="4465122" y="1330036"/>
            <a:chExt cx="5315333" cy="4726379"/>
          </a:xfrm>
        </p:grpSpPr>
        <p:pic>
          <p:nvPicPr>
            <p:cNvPr id="6" name="Picture 5">
              <a:extLst>
                <a:ext uri="{FF2B5EF4-FFF2-40B4-BE49-F238E27FC236}">
                  <a16:creationId xmlns:a16="http://schemas.microsoft.com/office/drawing/2014/main" id="{58306504-FC05-8D45-87AA-0B12E26CC812}"/>
                </a:ext>
              </a:extLst>
            </p:cNvPr>
            <p:cNvPicPr>
              <a:picLocks noChangeAspect="1"/>
            </p:cNvPicPr>
            <p:nvPr/>
          </p:nvPicPr>
          <p:blipFill>
            <a:blip r:embed="rId3"/>
            <a:srcRect/>
            <a:stretch>
              <a:fillRect/>
            </a:stretch>
          </p:blipFill>
          <p:spPr bwMode="auto">
            <a:xfrm>
              <a:off x="4600675" y="1601038"/>
              <a:ext cx="5179780" cy="4455377"/>
            </a:xfrm>
            <a:prstGeom prst="rect">
              <a:avLst/>
            </a:prstGeom>
            <a:noFill/>
            <a:ln w="9525">
              <a:noFill/>
              <a:miter lim="800000"/>
              <a:headEnd/>
              <a:tailEnd/>
            </a:ln>
          </p:spPr>
        </p:pic>
        <p:sp>
          <p:nvSpPr>
            <p:cNvPr id="7" name="Rectangle 6">
              <a:extLst>
                <a:ext uri="{FF2B5EF4-FFF2-40B4-BE49-F238E27FC236}">
                  <a16:creationId xmlns:a16="http://schemas.microsoft.com/office/drawing/2014/main" id="{782B57DB-45D1-094C-8C31-F76D22AD713C}"/>
                </a:ext>
              </a:extLst>
            </p:cNvPr>
            <p:cNvSpPr/>
            <p:nvPr/>
          </p:nvSpPr>
          <p:spPr>
            <a:xfrm>
              <a:off x="4465122" y="1330036"/>
              <a:ext cx="2030681" cy="617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69F088F-9CCA-AC41-9A01-9B4C737288A7}"/>
                </a:ext>
              </a:extLst>
            </p:cNvPr>
            <p:cNvSpPr/>
            <p:nvPr/>
          </p:nvSpPr>
          <p:spPr>
            <a:xfrm>
              <a:off x="4600675" y="1947553"/>
              <a:ext cx="802598" cy="498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2010D13-ABB1-3548-A0E1-258FBF122C04}"/>
                </a:ext>
              </a:extLst>
            </p:cNvPr>
            <p:cNvSpPr/>
            <p:nvPr/>
          </p:nvSpPr>
          <p:spPr>
            <a:xfrm>
              <a:off x="8003969" y="1947553"/>
              <a:ext cx="950026" cy="387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A5BF3B66-9A01-3743-8D39-01948624C871}"/>
                </a:ext>
              </a:extLst>
            </p:cNvPr>
            <p:cNvSpPr/>
            <p:nvPr/>
          </p:nvSpPr>
          <p:spPr>
            <a:xfrm>
              <a:off x="4600675" y="5213268"/>
              <a:ext cx="1990130" cy="356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ectangle 18">
            <a:extLst>
              <a:ext uri="{FF2B5EF4-FFF2-40B4-BE49-F238E27FC236}">
                <a16:creationId xmlns:a16="http://schemas.microsoft.com/office/drawing/2014/main" id="{4EF626DC-E8AA-D945-ACA5-2E7C2F21B146}"/>
              </a:ext>
            </a:extLst>
          </p:cNvPr>
          <p:cNvSpPr/>
          <p:nvPr/>
        </p:nvSpPr>
        <p:spPr>
          <a:xfrm>
            <a:off x="10380133" y="1639130"/>
            <a:ext cx="1222517" cy="69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44817E3D-3C87-E24A-86AD-1F942D2A8210}"/>
              </a:ext>
            </a:extLst>
          </p:cNvPr>
          <p:cNvSpPr txBox="1"/>
          <p:nvPr/>
        </p:nvSpPr>
        <p:spPr>
          <a:xfrm>
            <a:off x="4048555" y="5863669"/>
            <a:ext cx="2370264" cy="369332"/>
          </a:xfrm>
          <a:prstGeom prst="rect">
            <a:avLst/>
          </a:prstGeom>
          <a:noFill/>
        </p:spPr>
        <p:txBody>
          <a:bodyPr wrap="none" rtlCol="0">
            <a:spAutoFit/>
          </a:bodyPr>
          <a:lstStyle/>
          <a:p>
            <a:r>
              <a:rPr lang="fr-FR" dirty="0"/>
              <a:t>Aire </a:t>
            </a:r>
            <a:r>
              <a:rPr lang="fr-FR" dirty="0" err="1"/>
              <a:t>ventro-tegmentale</a:t>
            </a:r>
            <a:endParaRPr lang="fr-FR" dirty="0"/>
          </a:p>
        </p:txBody>
      </p:sp>
      <p:cxnSp>
        <p:nvCxnSpPr>
          <p:cNvPr id="35" name="Straight Arrow Connector 34">
            <a:extLst>
              <a:ext uri="{FF2B5EF4-FFF2-40B4-BE49-F238E27FC236}">
                <a16:creationId xmlns:a16="http://schemas.microsoft.com/office/drawing/2014/main" id="{F7823A1F-A5F9-5B4A-922D-55CF21A1F32F}"/>
              </a:ext>
            </a:extLst>
          </p:cNvPr>
          <p:cNvCxnSpPr>
            <a:cxnSpLocks/>
            <a:stCxn id="29" idx="3"/>
          </p:cNvCxnSpPr>
          <p:nvPr/>
        </p:nvCxnSpPr>
        <p:spPr>
          <a:xfrm flipV="1">
            <a:off x="6418819" y="4470400"/>
            <a:ext cx="1878514" cy="1577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E62BCC-E145-7240-AEFB-1636F9B0F72D}"/>
              </a:ext>
            </a:extLst>
          </p:cNvPr>
          <p:cNvSpPr txBox="1"/>
          <p:nvPr/>
        </p:nvSpPr>
        <p:spPr>
          <a:xfrm>
            <a:off x="9764405" y="661485"/>
            <a:ext cx="1681935" cy="369332"/>
          </a:xfrm>
          <a:prstGeom prst="rect">
            <a:avLst/>
          </a:prstGeom>
          <a:noFill/>
        </p:spPr>
        <p:txBody>
          <a:bodyPr wrap="none" rtlCol="0">
            <a:spAutoFit/>
          </a:bodyPr>
          <a:lstStyle/>
          <a:p>
            <a:r>
              <a:rPr lang="fr-FR" dirty="0"/>
              <a:t>Substance noire</a:t>
            </a:r>
          </a:p>
        </p:txBody>
      </p:sp>
      <p:cxnSp>
        <p:nvCxnSpPr>
          <p:cNvPr id="20" name="Straight Arrow Connector 19">
            <a:extLst>
              <a:ext uri="{FF2B5EF4-FFF2-40B4-BE49-F238E27FC236}">
                <a16:creationId xmlns:a16="http://schemas.microsoft.com/office/drawing/2014/main" id="{C16A0B4B-1DF8-9C47-BD2B-4A1DFF12D5F4}"/>
              </a:ext>
            </a:extLst>
          </p:cNvPr>
          <p:cNvCxnSpPr>
            <a:cxnSpLocks/>
          </p:cNvCxnSpPr>
          <p:nvPr/>
        </p:nvCxnSpPr>
        <p:spPr>
          <a:xfrm flipH="1">
            <a:off x="8485673" y="1108433"/>
            <a:ext cx="1894460" cy="31272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269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a:off x="5322206" y="2348840"/>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8878EF09-C0A8-0442-99E3-E1C1F2BAC8B6}"/>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197383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a:off x="5322206" y="151418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9FA18480-CA13-8C47-B028-690422923233}"/>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2213038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rot="5400000">
            <a:off x="5322206" y="151418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8A9C7BAC-C124-A547-9DE0-A8B62B17C24E}"/>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4116697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rot="5400000">
            <a:off x="6259756" y="151418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387CBA5B-D341-FF40-AFC3-CE83C9CE4FF7}"/>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422408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80385-AE51-F644-A67E-EC2EFF0832B6}"/>
              </a:ext>
            </a:extLst>
          </p:cNvPr>
          <p:cNvSpPr/>
          <p:nvPr/>
        </p:nvSpPr>
        <p:spPr>
          <a:xfrm>
            <a:off x="3443844" y="1335543"/>
            <a:ext cx="5332021" cy="3652093"/>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1B7FA5C0-7DA9-6944-B764-244655BD9C37}"/>
              </a:ext>
            </a:extLst>
          </p:cNvPr>
          <p:cNvPicPr>
            <a:picLocks noChangeAspect="1"/>
          </p:cNvPicPr>
          <p:nvPr/>
        </p:nvPicPr>
        <p:blipFill>
          <a:blip r:embed="rId2"/>
          <a:stretch>
            <a:fillRect/>
          </a:stretch>
        </p:blipFill>
        <p:spPr>
          <a:xfrm rot="5400000">
            <a:off x="6954237" y="1514186"/>
            <a:ext cx="1384300" cy="1460500"/>
          </a:xfrm>
          <a:prstGeom prst="rect">
            <a:avLst/>
          </a:prstGeom>
        </p:spPr>
      </p:pic>
      <p:sp>
        <p:nvSpPr>
          <p:cNvPr id="7" name="TextBox 6">
            <a:extLst>
              <a:ext uri="{FF2B5EF4-FFF2-40B4-BE49-F238E27FC236}">
                <a16:creationId xmlns:a16="http://schemas.microsoft.com/office/drawing/2014/main" id="{040F27C1-1698-E94F-9886-D95434008D04}"/>
              </a:ext>
            </a:extLst>
          </p:cNvPr>
          <p:cNvSpPr txBox="1"/>
          <p:nvPr/>
        </p:nvSpPr>
        <p:spPr>
          <a:xfrm>
            <a:off x="3443844" y="676894"/>
            <a:ext cx="2570512" cy="369332"/>
          </a:xfrm>
          <a:prstGeom prst="rect">
            <a:avLst/>
          </a:prstGeom>
          <a:noFill/>
        </p:spPr>
        <p:txBody>
          <a:bodyPr wrap="none" rtlCol="0">
            <a:spAutoFit/>
          </a:bodyPr>
          <a:lstStyle/>
          <a:p>
            <a:r>
              <a:rPr lang="fr-FR" dirty="0"/>
              <a:t>Place </a:t>
            </a:r>
            <a:r>
              <a:rPr lang="fr-FR" dirty="0" err="1"/>
              <a:t>preference</a:t>
            </a:r>
            <a:r>
              <a:rPr lang="fr-FR" dirty="0"/>
              <a:t> </a:t>
            </a:r>
            <a:r>
              <a:rPr lang="fr-FR" dirty="0" err="1"/>
              <a:t>learning</a:t>
            </a:r>
            <a:endParaRPr lang="fr-FR" dirty="0"/>
          </a:p>
        </p:txBody>
      </p:sp>
      <p:sp>
        <p:nvSpPr>
          <p:cNvPr id="8" name="TextBox 7">
            <a:extLst>
              <a:ext uri="{FF2B5EF4-FFF2-40B4-BE49-F238E27FC236}">
                <a16:creationId xmlns:a16="http://schemas.microsoft.com/office/drawing/2014/main" id="{487FB801-97BB-7D47-9B3D-B3F9C50BBB44}"/>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9" name="Picture 8">
            <a:extLst>
              <a:ext uri="{FF2B5EF4-FFF2-40B4-BE49-F238E27FC236}">
                <a16:creationId xmlns:a16="http://schemas.microsoft.com/office/drawing/2014/main" id="{F47D976F-717C-944F-B4E3-3F634F0F58FD}"/>
              </a:ext>
            </a:extLst>
          </p:cNvPr>
          <p:cNvPicPr>
            <a:picLocks noChangeAspect="1"/>
          </p:cNvPicPr>
          <p:nvPr/>
        </p:nvPicPr>
        <p:blipFill>
          <a:blip r:embed="rId3"/>
          <a:stretch>
            <a:fillRect/>
          </a:stretch>
        </p:blipFill>
        <p:spPr>
          <a:xfrm>
            <a:off x="571810" y="126258"/>
            <a:ext cx="1592615" cy="2118178"/>
          </a:xfrm>
          <a:prstGeom prst="rect">
            <a:avLst/>
          </a:prstGeom>
        </p:spPr>
      </p:pic>
      <p:sp>
        <p:nvSpPr>
          <p:cNvPr id="10" name="TextBox 9">
            <a:extLst>
              <a:ext uri="{FF2B5EF4-FFF2-40B4-BE49-F238E27FC236}">
                <a16:creationId xmlns:a16="http://schemas.microsoft.com/office/drawing/2014/main" id="{44AD6A97-2304-974F-85E3-EB2B6B2CB369}"/>
              </a:ext>
            </a:extLst>
          </p:cNvPr>
          <p:cNvSpPr txBox="1"/>
          <p:nvPr/>
        </p:nvSpPr>
        <p:spPr>
          <a:xfrm>
            <a:off x="9067913" y="1740609"/>
            <a:ext cx="2437730" cy="646331"/>
          </a:xfrm>
          <a:prstGeom prst="rect">
            <a:avLst/>
          </a:prstGeom>
          <a:noFill/>
        </p:spPr>
        <p:txBody>
          <a:bodyPr wrap="square" rtlCol="0">
            <a:spAutoFit/>
          </a:bodyPr>
          <a:lstStyle/>
          <a:p>
            <a:pPr algn="ctr"/>
            <a:r>
              <a:rPr lang="fr-FR" dirty="0"/>
              <a:t>Désactivation de l’aire </a:t>
            </a:r>
            <a:r>
              <a:rPr lang="fr-FR" dirty="0" err="1"/>
              <a:t>ventro-tegmentale</a:t>
            </a:r>
            <a:endParaRPr lang="fr-FR" dirty="0"/>
          </a:p>
        </p:txBody>
      </p:sp>
      <p:sp>
        <p:nvSpPr>
          <p:cNvPr id="11" name="TextBox 10">
            <a:extLst>
              <a:ext uri="{FF2B5EF4-FFF2-40B4-BE49-F238E27FC236}">
                <a16:creationId xmlns:a16="http://schemas.microsoft.com/office/drawing/2014/main" id="{1A5EAEC3-9C8C-114C-AAC6-C66EC4DD6030}"/>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3883593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CC7AE5-0758-4249-8A6E-7296A87EEC22}"/>
              </a:ext>
            </a:extLst>
          </p:cNvPr>
          <p:cNvSpPr txBox="1"/>
          <p:nvPr/>
        </p:nvSpPr>
        <p:spPr>
          <a:xfrm>
            <a:off x="374511" y="2386940"/>
            <a:ext cx="1789914" cy="369332"/>
          </a:xfrm>
          <a:prstGeom prst="rect">
            <a:avLst/>
          </a:prstGeom>
          <a:noFill/>
        </p:spPr>
        <p:txBody>
          <a:bodyPr wrap="none" rtlCol="0">
            <a:spAutoFit/>
          </a:bodyPr>
          <a:lstStyle/>
          <a:p>
            <a:r>
              <a:rPr lang="fr-FR" dirty="0"/>
              <a:t>Christian </a:t>
            </a:r>
            <a:r>
              <a:rPr lang="fr-FR" dirty="0" err="1"/>
              <a:t>Luscher</a:t>
            </a:r>
            <a:endParaRPr lang="fr-FR" dirty="0"/>
          </a:p>
        </p:txBody>
      </p:sp>
      <p:pic>
        <p:nvPicPr>
          <p:cNvPr id="7" name="Picture 6">
            <a:extLst>
              <a:ext uri="{FF2B5EF4-FFF2-40B4-BE49-F238E27FC236}">
                <a16:creationId xmlns:a16="http://schemas.microsoft.com/office/drawing/2014/main" id="{CB6BCAF5-744A-1948-9318-455057C0C03B}"/>
              </a:ext>
            </a:extLst>
          </p:cNvPr>
          <p:cNvPicPr>
            <a:picLocks noChangeAspect="1"/>
          </p:cNvPicPr>
          <p:nvPr/>
        </p:nvPicPr>
        <p:blipFill>
          <a:blip r:embed="rId2"/>
          <a:stretch>
            <a:fillRect/>
          </a:stretch>
        </p:blipFill>
        <p:spPr>
          <a:xfrm>
            <a:off x="571810" y="126258"/>
            <a:ext cx="1592615" cy="2118178"/>
          </a:xfrm>
          <a:prstGeom prst="rect">
            <a:avLst/>
          </a:prstGeom>
        </p:spPr>
      </p:pic>
      <p:pic>
        <p:nvPicPr>
          <p:cNvPr id="8" name="Picture 7">
            <a:extLst>
              <a:ext uri="{FF2B5EF4-FFF2-40B4-BE49-F238E27FC236}">
                <a16:creationId xmlns:a16="http://schemas.microsoft.com/office/drawing/2014/main" id="{2F8342BD-0882-E049-8F14-F6D7E68F2038}"/>
              </a:ext>
            </a:extLst>
          </p:cNvPr>
          <p:cNvPicPr>
            <a:picLocks noChangeAspect="1"/>
          </p:cNvPicPr>
          <p:nvPr/>
        </p:nvPicPr>
        <p:blipFill>
          <a:blip r:embed="rId3"/>
          <a:stretch>
            <a:fillRect/>
          </a:stretch>
        </p:blipFill>
        <p:spPr>
          <a:xfrm>
            <a:off x="3219450" y="1073150"/>
            <a:ext cx="5753100" cy="4711700"/>
          </a:xfrm>
          <a:prstGeom prst="rect">
            <a:avLst/>
          </a:prstGeom>
        </p:spPr>
      </p:pic>
      <p:sp>
        <p:nvSpPr>
          <p:cNvPr id="10" name="TextBox 9">
            <a:extLst>
              <a:ext uri="{FF2B5EF4-FFF2-40B4-BE49-F238E27FC236}">
                <a16:creationId xmlns:a16="http://schemas.microsoft.com/office/drawing/2014/main" id="{5B35928E-1A11-8146-8A5A-5EFC86C01299}"/>
              </a:ext>
            </a:extLst>
          </p:cNvPr>
          <p:cNvSpPr txBox="1"/>
          <p:nvPr/>
        </p:nvSpPr>
        <p:spPr>
          <a:xfrm>
            <a:off x="9716288" y="6462375"/>
            <a:ext cx="2351541" cy="276999"/>
          </a:xfrm>
          <a:prstGeom prst="rect">
            <a:avLst/>
          </a:prstGeom>
          <a:noFill/>
        </p:spPr>
        <p:txBody>
          <a:bodyPr wrap="none" rtlCol="0">
            <a:spAutoFit/>
          </a:bodyPr>
          <a:lstStyle/>
          <a:p>
            <a:r>
              <a:rPr lang="en-US" sz="1200" dirty="0" err="1">
                <a:latin typeface="Times"/>
                <a:cs typeface="Times"/>
              </a:rPr>
              <a:t>Tye</a:t>
            </a:r>
            <a:r>
              <a:rPr lang="en-US" sz="1200" dirty="0">
                <a:latin typeface="Times"/>
                <a:cs typeface="Times"/>
              </a:rPr>
              <a:t> et al. (2012). </a:t>
            </a:r>
            <a:r>
              <a:rPr lang="en-US" sz="1200" i="1" dirty="0">
                <a:latin typeface="Times"/>
                <a:cs typeface="Times"/>
              </a:rPr>
              <a:t>Neuron</a:t>
            </a:r>
            <a:r>
              <a:rPr lang="en-US" sz="1200" dirty="0">
                <a:latin typeface="Times"/>
                <a:cs typeface="Times"/>
              </a:rPr>
              <a:t>, 73, 1173</a:t>
            </a:r>
          </a:p>
        </p:txBody>
      </p:sp>
    </p:spTree>
    <p:extLst>
      <p:ext uri="{BB962C8B-B14F-4D97-AF65-F5344CB8AC3E}">
        <p14:creationId xmlns:p14="http://schemas.microsoft.com/office/powerpoint/2010/main" val="81538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C5C468-D5FE-224A-896D-D607A85B14A6}"/>
              </a:ext>
            </a:extLst>
          </p:cNvPr>
          <p:cNvSpPr txBox="1"/>
          <p:nvPr/>
        </p:nvSpPr>
        <p:spPr>
          <a:xfrm>
            <a:off x="491067" y="372534"/>
            <a:ext cx="1505540" cy="369332"/>
          </a:xfrm>
          <a:prstGeom prst="rect">
            <a:avLst/>
          </a:prstGeom>
          <a:noFill/>
        </p:spPr>
        <p:txBody>
          <a:bodyPr wrap="none" rtlCol="0">
            <a:spAutoFit/>
          </a:bodyPr>
          <a:lstStyle/>
          <a:p>
            <a:r>
              <a:rPr lang="fr-FR" dirty="0"/>
              <a:t>TIME OUT!!!!!</a:t>
            </a:r>
          </a:p>
        </p:txBody>
      </p:sp>
      <p:sp>
        <p:nvSpPr>
          <p:cNvPr id="8" name="TextBox 7">
            <a:extLst>
              <a:ext uri="{FF2B5EF4-FFF2-40B4-BE49-F238E27FC236}">
                <a16:creationId xmlns:a16="http://schemas.microsoft.com/office/drawing/2014/main" id="{E4A6EEE9-83A1-ED47-B5AC-B5A9CD2BFCC6}"/>
              </a:ext>
            </a:extLst>
          </p:cNvPr>
          <p:cNvSpPr txBox="1"/>
          <p:nvPr/>
        </p:nvSpPr>
        <p:spPr>
          <a:xfrm>
            <a:off x="5656072" y="1223257"/>
            <a:ext cx="2010743" cy="369332"/>
          </a:xfrm>
          <a:prstGeom prst="rect">
            <a:avLst/>
          </a:prstGeom>
          <a:noFill/>
        </p:spPr>
        <p:txBody>
          <a:bodyPr wrap="none" rtlCol="0">
            <a:spAutoFit/>
          </a:bodyPr>
          <a:lstStyle/>
          <a:p>
            <a:r>
              <a:rPr lang="fr-FR" u="sng" dirty="0"/>
              <a:t>Concepts à retenir  </a:t>
            </a:r>
          </a:p>
        </p:txBody>
      </p:sp>
      <p:sp>
        <p:nvSpPr>
          <p:cNvPr id="9" name="TextBox 8">
            <a:extLst>
              <a:ext uri="{FF2B5EF4-FFF2-40B4-BE49-F238E27FC236}">
                <a16:creationId xmlns:a16="http://schemas.microsoft.com/office/drawing/2014/main" id="{D4EF8B45-B2C6-154D-B1E1-6BDF220CCD35}"/>
              </a:ext>
            </a:extLst>
          </p:cNvPr>
          <p:cNvSpPr txBox="1"/>
          <p:nvPr/>
        </p:nvSpPr>
        <p:spPr>
          <a:xfrm>
            <a:off x="5960872" y="1832857"/>
            <a:ext cx="1900649" cy="369332"/>
          </a:xfrm>
          <a:prstGeom prst="rect">
            <a:avLst/>
          </a:prstGeom>
          <a:noFill/>
        </p:spPr>
        <p:txBody>
          <a:bodyPr wrap="none" rtlCol="0">
            <a:spAutoFit/>
          </a:bodyPr>
          <a:lstStyle/>
          <a:p>
            <a:r>
              <a:rPr lang="fr-FR" dirty="0"/>
              <a:t>Réponse phasique</a:t>
            </a:r>
          </a:p>
        </p:txBody>
      </p:sp>
      <p:sp>
        <p:nvSpPr>
          <p:cNvPr id="2" name="TextBox 1">
            <a:extLst>
              <a:ext uri="{FF2B5EF4-FFF2-40B4-BE49-F238E27FC236}">
                <a16:creationId xmlns:a16="http://schemas.microsoft.com/office/drawing/2014/main" id="{91E4707E-941B-3F43-8343-943148316DD8}"/>
              </a:ext>
            </a:extLst>
          </p:cNvPr>
          <p:cNvSpPr txBox="1"/>
          <p:nvPr/>
        </p:nvSpPr>
        <p:spPr>
          <a:xfrm>
            <a:off x="491067" y="4118857"/>
            <a:ext cx="11578391" cy="369332"/>
          </a:xfrm>
          <a:prstGeom prst="rect">
            <a:avLst/>
          </a:prstGeom>
          <a:noFill/>
        </p:spPr>
        <p:txBody>
          <a:bodyPr wrap="square" rtlCol="0">
            <a:spAutoFit/>
          </a:bodyPr>
          <a:lstStyle/>
          <a:p>
            <a:r>
              <a:rPr lang="fr-FR" dirty="0"/>
              <a:t>Quel rôle joue la réponse phasique et la réponse tonique des neurones dopaminergiques dans le renforcement ? </a:t>
            </a:r>
          </a:p>
        </p:txBody>
      </p:sp>
      <p:sp>
        <p:nvSpPr>
          <p:cNvPr id="23" name="TextBox 22">
            <a:extLst>
              <a:ext uri="{FF2B5EF4-FFF2-40B4-BE49-F238E27FC236}">
                <a16:creationId xmlns:a16="http://schemas.microsoft.com/office/drawing/2014/main" id="{4139F37F-E245-9C41-A21E-FBC5C3C06259}"/>
              </a:ext>
            </a:extLst>
          </p:cNvPr>
          <p:cNvSpPr txBox="1"/>
          <p:nvPr/>
        </p:nvSpPr>
        <p:spPr>
          <a:xfrm>
            <a:off x="5960871" y="2442457"/>
            <a:ext cx="1774973" cy="369332"/>
          </a:xfrm>
          <a:prstGeom prst="rect">
            <a:avLst/>
          </a:prstGeom>
          <a:noFill/>
        </p:spPr>
        <p:txBody>
          <a:bodyPr wrap="none" rtlCol="0">
            <a:spAutoFit/>
          </a:bodyPr>
          <a:lstStyle/>
          <a:p>
            <a:r>
              <a:rPr lang="fr-FR" dirty="0"/>
              <a:t>Réponse tonique</a:t>
            </a:r>
          </a:p>
        </p:txBody>
      </p:sp>
      <p:sp>
        <p:nvSpPr>
          <p:cNvPr id="11" name="TextBox 10">
            <a:extLst>
              <a:ext uri="{FF2B5EF4-FFF2-40B4-BE49-F238E27FC236}">
                <a16:creationId xmlns:a16="http://schemas.microsoft.com/office/drawing/2014/main" id="{11154199-53AB-EE4F-9B61-F65022524CBE}"/>
              </a:ext>
            </a:extLst>
          </p:cNvPr>
          <p:cNvSpPr txBox="1"/>
          <p:nvPr/>
        </p:nvSpPr>
        <p:spPr>
          <a:xfrm>
            <a:off x="991235" y="1204478"/>
            <a:ext cx="1582164" cy="369332"/>
          </a:xfrm>
          <a:prstGeom prst="rect">
            <a:avLst/>
          </a:prstGeom>
          <a:noFill/>
        </p:spPr>
        <p:txBody>
          <a:bodyPr wrap="none" rtlCol="0">
            <a:spAutoFit/>
          </a:bodyPr>
          <a:lstStyle/>
          <a:p>
            <a:r>
              <a:rPr lang="fr-FR" u="sng" dirty="0"/>
              <a:t>Noms à retenir</a:t>
            </a:r>
          </a:p>
        </p:txBody>
      </p:sp>
      <p:sp>
        <p:nvSpPr>
          <p:cNvPr id="12" name="TextBox 11">
            <a:extLst>
              <a:ext uri="{FF2B5EF4-FFF2-40B4-BE49-F238E27FC236}">
                <a16:creationId xmlns:a16="http://schemas.microsoft.com/office/drawing/2014/main" id="{8002BB2C-E85B-D847-B45F-33703EC00284}"/>
              </a:ext>
            </a:extLst>
          </p:cNvPr>
          <p:cNvSpPr txBox="1"/>
          <p:nvPr/>
        </p:nvSpPr>
        <p:spPr>
          <a:xfrm>
            <a:off x="1296035" y="1814078"/>
            <a:ext cx="1717137" cy="369332"/>
          </a:xfrm>
          <a:prstGeom prst="rect">
            <a:avLst/>
          </a:prstGeom>
          <a:noFill/>
        </p:spPr>
        <p:txBody>
          <a:bodyPr wrap="none" rtlCol="0">
            <a:spAutoFit/>
          </a:bodyPr>
          <a:lstStyle/>
          <a:p>
            <a:r>
              <a:rPr lang="fr-FR" dirty="0"/>
              <a:t>Wolfram Schultz</a:t>
            </a:r>
          </a:p>
        </p:txBody>
      </p:sp>
      <p:sp>
        <p:nvSpPr>
          <p:cNvPr id="10" name="TextBox 9">
            <a:extLst>
              <a:ext uri="{FF2B5EF4-FFF2-40B4-BE49-F238E27FC236}">
                <a16:creationId xmlns:a16="http://schemas.microsoft.com/office/drawing/2014/main" id="{CA8F8587-E8BA-F345-B36B-92402225F73D}"/>
              </a:ext>
            </a:extLst>
          </p:cNvPr>
          <p:cNvSpPr txBox="1"/>
          <p:nvPr/>
        </p:nvSpPr>
        <p:spPr>
          <a:xfrm>
            <a:off x="5960871" y="3095991"/>
            <a:ext cx="1601721" cy="369332"/>
          </a:xfrm>
          <a:prstGeom prst="rect">
            <a:avLst/>
          </a:prstGeom>
          <a:noFill/>
        </p:spPr>
        <p:txBody>
          <a:bodyPr wrap="none" rtlCol="0">
            <a:spAutoFit/>
          </a:bodyPr>
          <a:lstStyle/>
          <a:p>
            <a:r>
              <a:rPr lang="fr-FR" dirty="0" err="1"/>
              <a:t>Optogénétique</a:t>
            </a:r>
            <a:endParaRPr lang="fr-FR" dirty="0"/>
          </a:p>
        </p:txBody>
      </p:sp>
    </p:spTree>
    <p:extLst>
      <p:ext uri="{BB962C8B-B14F-4D97-AF65-F5344CB8AC3E}">
        <p14:creationId xmlns:p14="http://schemas.microsoft.com/office/powerpoint/2010/main" val="14481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23" grpId="0"/>
      <p:bldP spid="11" grpId="0"/>
      <p:bldP spid="12"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sp>
        <p:nvSpPr>
          <p:cNvPr id="2" name="TextBox 1">
            <a:extLst>
              <a:ext uri="{FF2B5EF4-FFF2-40B4-BE49-F238E27FC236}">
                <a16:creationId xmlns:a16="http://schemas.microsoft.com/office/drawing/2014/main" id="{09B7A06C-0BAE-8545-B2AD-208AD34CE81A}"/>
              </a:ext>
            </a:extLst>
          </p:cNvPr>
          <p:cNvSpPr txBox="1"/>
          <p:nvPr/>
        </p:nvSpPr>
        <p:spPr>
          <a:xfrm>
            <a:off x="2101933" y="5557652"/>
            <a:ext cx="1897764" cy="646331"/>
          </a:xfrm>
          <a:prstGeom prst="rect">
            <a:avLst/>
          </a:prstGeom>
          <a:noFill/>
        </p:spPr>
        <p:txBody>
          <a:bodyPr wrap="none" rtlCol="0">
            <a:spAutoFit/>
          </a:bodyPr>
          <a:lstStyle/>
          <a:p>
            <a:r>
              <a:rPr lang="fr-FR" dirty="0"/>
              <a:t>Neurones épineux</a:t>
            </a:r>
          </a:p>
          <a:p>
            <a:pPr algn="ctr"/>
            <a:r>
              <a:rPr lang="fr-FR" dirty="0"/>
              <a:t>(striatum)</a:t>
            </a:r>
          </a:p>
        </p:txBody>
      </p:sp>
      <p:cxnSp>
        <p:nvCxnSpPr>
          <p:cNvPr id="6" name="Straight Arrow Connector 5">
            <a:extLst>
              <a:ext uri="{FF2B5EF4-FFF2-40B4-BE49-F238E27FC236}">
                <a16:creationId xmlns:a16="http://schemas.microsoft.com/office/drawing/2014/main" id="{7E0BC789-ED5E-B841-AF81-E8D995CFEE27}"/>
              </a:ext>
            </a:extLst>
          </p:cNvPr>
          <p:cNvCxnSpPr>
            <a:stCxn id="2" idx="0"/>
          </p:cNvCxnSpPr>
          <p:nvPr/>
        </p:nvCxnSpPr>
        <p:spPr>
          <a:xfrm flipV="1">
            <a:off x="3050815" y="4298868"/>
            <a:ext cx="1143" cy="1258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4E37BC8-D476-6341-A06D-556337485599}"/>
              </a:ext>
            </a:extLst>
          </p:cNvPr>
          <p:cNvCxnSpPr/>
          <p:nvPr/>
        </p:nvCxnSpPr>
        <p:spPr>
          <a:xfrm>
            <a:off x="961901" y="855023"/>
            <a:ext cx="0" cy="100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E98671-76E8-B44E-B26D-EFC5EA86A28F}"/>
              </a:ext>
            </a:extLst>
          </p:cNvPr>
          <p:cNvSpPr txBox="1"/>
          <p:nvPr/>
        </p:nvSpPr>
        <p:spPr>
          <a:xfrm>
            <a:off x="88681" y="274158"/>
            <a:ext cx="1746440" cy="369332"/>
          </a:xfrm>
          <a:prstGeom prst="rect">
            <a:avLst/>
          </a:prstGeom>
          <a:noFill/>
        </p:spPr>
        <p:txBody>
          <a:bodyPr wrap="none" rtlCol="0">
            <a:spAutoFit/>
          </a:bodyPr>
          <a:lstStyle/>
          <a:p>
            <a:r>
              <a:rPr lang="fr-FR" dirty="0"/>
              <a:t>Neurone cortical</a:t>
            </a:r>
          </a:p>
        </p:txBody>
      </p:sp>
      <p:sp>
        <p:nvSpPr>
          <p:cNvPr id="10" name="TextBox 9">
            <a:extLst>
              <a:ext uri="{FF2B5EF4-FFF2-40B4-BE49-F238E27FC236}">
                <a16:creationId xmlns:a16="http://schemas.microsoft.com/office/drawing/2014/main" id="{74B10B63-AD19-1341-BEB5-926F9541B5A2}"/>
              </a:ext>
            </a:extLst>
          </p:cNvPr>
          <p:cNvSpPr txBox="1"/>
          <p:nvPr/>
        </p:nvSpPr>
        <p:spPr>
          <a:xfrm>
            <a:off x="322880" y="512558"/>
            <a:ext cx="1278042" cy="369332"/>
          </a:xfrm>
          <a:prstGeom prst="rect">
            <a:avLst/>
          </a:prstGeom>
          <a:noFill/>
        </p:spPr>
        <p:txBody>
          <a:bodyPr wrap="none" rtlCol="0">
            <a:spAutoFit/>
          </a:bodyPr>
          <a:lstStyle/>
          <a:p>
            <a:r>
              <a:rPr lang="fr-FR" dirty="0"/>
              <a:t>(glutamate)</a:t>
            </a:r>
          </a:p>
        </p:txBody>
      </p:sp>
      <p:sp>
        <p:nvSpPr>
          <p:cNvPr id="11" name="TextBox 10">
            <a:extLst>
              <a:ext uri="{FF2B5EF4-FFF2-40B4-BE49-F238E27FC236}">
                <a16:creationId xmlns:a16="http://schemas.microsoft.com/office/drawing/2014/main" id="{3492ECF1-C16E-DA42-9088-9AB63C1CB581}"/>
              </a:ext>
            </a:extLst>
          </p:cNvPr>
          <p:cNvSpPr txBox="1"/>
          <p:nvPr/>
        </p:nvSpPr>
        <p:spPr>
          <a:xfrm>
            <a:off x="88681" y="4465995"/>
            <a:ext cx="1823000" cy="646331"/>
          </a:xfrm>
          <a:prstGeom prst="rect">
            <a:avLst/>
          </a:prstGeom>
          <a:noFill/>
        </p:spPr>
        <p:txBody>
          <a:bodyPr wrap="none" rtlCol="0">
            <a:spAutoFit/>
          </a:bodyPr>
          <a:lstStyle/>
          <a:p>
            <a:pPr algn="ctr"/>
            <a:r>
              <a:rPr lang="fr-FR" dirty="0"/>
              <a:t>Neurones </a:t>
            </a:r>
          </a:p>
          <a:p>
            <a:r>
              <a:rPr lang="fr-FR" dirty="0"/>
              <a:t>dopaminergiques</a:t>
            </a:r>
          </a:p>
        </p:txBody>
      </p:sp>
      <p:cxnSp>
        <p:nvCxnSpPr>
          <p:cNvPr id="13" name="Straight Arrow Connector 12">
            <a:extLst>
              <a:ext uri="{FF2B5EF4-FFF2-40B4-BE49-F238E27FC236}">
                <a16:creationId xmlns:a16="http://schemas.microsoft.com/office/drawing/2014/main" id="{4CDAF088-1AA1-F947-9231-1073C201554A}"/>
              </a:ext>
            </a:extLst>
          </p:cNvPr>
          <p:cNvCxnSpPr/>
          <p:nvPr/>
        </p:nvCxnSpPr>
        <p:spPr>
          <a:xfrm flipV="1">
            <a:off x="961901" y="3752603"/>
            <a:ext cx="0" cy="68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cxnSp>
        <p:nvCxnSpPr>
          <p:cNvPr id="7" name="Straight Arrow Connector 6">
            <a:extLst>
              <a:ext uri="{FF2B5EF4-FFF2-40B4-BE49-F238E27FC236}">
                <a16:creationId xmlns:a16="http://schemas.microsoft.com/office/drawing/2014/main" id="{9B0D1A2A-E269-AB48-A16E-564A28F7C45A}"/>
              </a:ext>
            </a:extLst>
          </p:cNvPr>
          <p:cNvCxnSpPr/>
          <p:nvPr/>
        </p:nvCxnSpPr>
        <p:spPr>
          <a:xfrm>
            <a:off x="902525" y="760021"/>
            <a:ext cx="0" cy="106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F1C5F1-6457-8742-AD5A-8E9CB93CC31C}"/>
              </a:ext>
            </a:extLst>
          </p:cNvPr>
          <p:cNvSpPr txBox="1"/>
          <p:nvPr/>
        </p:nvSpPr>
        <p:spPr>
          <a:xfrm>
            <a:off x="338460" y="390689"/>
            <a:ext cx="1128129" cy="369332"/>
          </a:xfrm>
          <a:prstGeom prst="rect">
            <a:avLst/>
          </a:prstGeom>
          <a:noFill/>
        </p:spPr>
        <p:txBody>
          <a:bodyPr wrap="none" rtlCol="0">
            <a:spAutoFit/>
          </a:bodyPr>
          <a:lstStyle/>
          <a:p>
            <a:r>
              <a:rPr lang="fr-FR" dirty="0"/>
              <a:t>Activation</a:t>
            </a:r>
          </a:p>
        </p:txBody>
      </p:sp>
      <p:cxnSp>
        <p:nvCxnSpPr>
          <p:cNvPr id="14" name="Straight Arrow Connector 13">
            <a:extLst>
              <a:ext uri="{FF2B5EF4-FFF2-40B4-BE49-F238E27FC236}">
                <a16:creationId xmlns:a16="http://schemas.microsoft.com/office/drawing/2014/main" id="{5C15896A-8188-7041-86DA-5CEDE822F1AA}"/>
              </a:ext>
            </a:extLst>
          </p:cNvPr>
          <p:cNvCxnSpPr>
            <a:cxnSpLocks/>
          </p:cNvCxnSpPr>
          <p:nvPr/>
        </p:nvCxnSpPr>
        <p:spPr>
          <a:xfrm flipV="1">
            <a:off x="2943101" y="4238500"/>
            <a:ext cx="0" cy="85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6057A2-9BD6-1442-9B3B-6CBF0118662E}"/>
              </a:ext>
            </a:extLst>
          </p:cNvPr>
          <p:cNvSpPr txBox="1"/>
          <p:nvPr/>
        </p:nvSpPr>
        <p:spPr>
          <a:xfrm>
            <a:off x="2462164" y="5155676"/>
            <a:ext cx="1128129" cy="369332"/>
          </a:xfrm>
          <a:prstGeom prst="rect">
            <a:avLst/>
          </a:prstGeom>
          <a:noFill/>
        </p:spPr>
        <p:txBody>
          <a:bodyPr wrap="none" rtlCol="0">
            <a:spAutoFit/>
          </a:bodyPr>
          <a:lstStyle/>
          <a:p>
            <a:r>
              <a:rPr lang="fr-FR" dirty="0"/>
              <a:t>Activation</a:t>
            </a:r>
          </a:p>
        </p:txBody>
      </p:sp>
    </p:spTree>
    <p:extLst>
      <p:ext uri="{BB962C8B-B14F-4D97-AF65-F5344CB8AC3E}">
        <p14:creationId xmlns:p14="http://schemas.microsoft.com/office/powerpoint/2010/main" val="115459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pic>
        <p:nvPicPr>
          <p:cNvPr id="17" name="Picture 16">
            <a:extLst>
              <a:ext uri="{FF2B5EF4-FFF2-40B4-BE49-F238E27FC236}">
                <a16:creationId xmlns:a16="http://schemas.microsoft.com/office/drawing/2014/main" id="{86676310-83B0-EE47-9EDB-5D255F9E0A83}"/>
              </a:ext>
            </a:extLst>
          </p:cNvPr>
          <p:cNvPicPr>
            <a:picLocks noChangeAspect="1"/>
          </p:cNvPicPr>
          <p:nvPr/>
        </p:nvPicPr>
        <p:blipFill>
          <a:blip r:embed="rId3"/>
          <a:stretch>
            <a:fillRect/>
          </a:stretch>
        </p:blipFill>
        <p:spPr>
          <a:xfrm>
            <a:off x="8375319" y="785168"/>
            <a:ext cx="1790700" cy="1625600"/>
          </a:xfrm>
          <a:prstGeom prst="rect">
            <a:avLst/>
          </a:prstGeom>
        </p:spPr>
      </p:pic>
      <p:pic>
        <p:nvPicPr>
          <p:cNvPr id="19" name="Picture 18">
            <a:extLst>
              <a:ext uri="{FF2B5EF4-FFF2-40B4-BE49-F238E27FC236}">
                <a16:creationId xmlns:a16="http://schemas.microsoft.com/office/drawing/2014/main" id="{328A49F5-9A05-1D4F-ADC4-34C64DA51B16}"/>
              </a:ext>
            </a:extLst>
          </p:cNvPr>
          <p:cNvPicPr>
            <a:picLocks noChangeAspect="1"/>
          </p:cNvPicPr>
          <p:nvPr/>
        </p:nvPicPr>
        <p:blipFill>
          <a:blip r:embed="rId4"/>
          <a:stretch>
            <a:fillRect/>
          </a:stretch>
        </p:blipFill>
        <p:spPr>
          <a:xfrm>
            <a:off x="6132698" y="390689"/>
            <a:ext cx="1612900" cy="1955800"/>
          </a:xfrm>
          <a:prstGeom prst="rect">
            <a:avLst/>
          </a:prstGeom>
        </p:spPr>
      </p:pic>
      <p:sp>
        <p:nvSpPr>
          <p:cNvPr id="20" name="TextBox 19">
            <a:extLst>
              <a:ext uri="{FF2B5EF4-FFF2-40B4-BE49-F238E27FC236}">
                <a16:creationId xmlns:a16="http://schemas.microsoft.com/office/drawing/2014/main" id="{FB691DD1-765C-F941-9C1C-95232B34DBA4}"/>
              </a:ext>
            </a:extLst>
          </p:cNvPr>
          <p:cNvSpPr txBox="1"/>
          <p:nvPr/>
        </p:nvSpPr>
        <p:spPr>
          <a:xfrm>
            <a:off x="4832342" y="1137757"/>
            <a:ext cx="1300356" cy="230832"/>
          </a:xfrm>
          <a:prstGeom prst="rect">
            <a:avLst/>
          </a:prstGeom>
          <a:noFill/>
        </p:spPr>
        <p:txBody>
          <a:bodyPr wrap="none" rtlCol="0">
            <a:spAutoFit/>
          </a:bodyPr>
          <a:lstStyle/>
          <a:p>
            <a:r>
              <a:rPr lang="fr-FR" sz="900" dirty="0"/>
              <a:t>Neurone présynaptique</a:t>
            </a:r>
          </a:p>
        </p:txBody>
      </p:sp>
      <p:sp>
        <p:nvSpPr>
          <p:cNvPr id="21" name="TextBox 20">
            <a:extLst>
              <a:ext uri="{FF2B5EF4-FFF2-40B4-BE49-F238E27FC236}">
                <a16:creationId xmlns:a16="http://schemas.microsoft.com/office/drawing/2014/main" id="{E2B2247D-4BEC-1547-9ECC-F972D0713534}"/>
              </a:ext>
            </a:extLst>
          </p:cNvPr>
          <p:cNvSpPr txBox="1"/>
          <p:nvPr/>
        </p:nvSpPr>
        <p:spPr>
          <a:xfrm>
            <a:off x="4750588" y="1597968"/>
            <a:ext cx="1382110" cy="230832"/>
          </a:xfrm>
          <a:prstGeom prst="rect">
            <a:avLst/>
          </a:prstGeom>
          <a:noFill/>
        </p:spPr>
        <p:txBody>
          <a:bodyPr wrap="none" rtlCol="0">
            <a:spAutoFit/>
          </a:bodyPr>
          <a:lstStyle/>
          <a:p>
            <a:r>
              <a:rPr lang="fr-FR" sz="900" dirty="0"/>
              <a:t>Neurone post-synaptique</a:t>
            </a:r>
          </a:p>
        </p:txBody>
      </p:sp>
      <p:sp>
        <p:nvSpPr>
          <p:cNvPr id="22" name="TextBox 21">
            <a:extLst>
              <a:ext uri="{FF2B5EF4-FFF2-40B4-BE49-F238E27FC236}">
                <a16:creationId xmlns:a16="http://schemas.microsoft.com/office/drawing/2014/main" id="{2F01C551-E8BD-7546-BC23-3D1CAA6DF561}"/>
              </a:ext>
            </a:extLst>
          </p:cNvPr>
          <p:cNvSpPr txBox="1"/>
          <p:nvPr/>
        </p:nvSpPr>
        <p:spPr>
          <a:xfrm>
            <a:off x="8375319" y="390689"/>
            <a:ext cx="3568477" cy="369332"/>
          </a:xfrm>
          <a:prstGeom prst="rect">
            <a:avLst/>
          </a:prstGeom>
          <a:noFill/>
        </p:spPr>
        <p:txBody>
          <a:bodyPr wrap="none" rtlCol="0">
            <a:spAutoFit/>
          </a:bodyPr>
          <a:lstStyle/>
          <a:p>
            <a:r>
              <a:rPr lang="fr-FR" u="sng" dirty="0"/>
              <a:t>Potentiel excitateur post-synaptique</a:t>
            </a:r>
          </a:p>
        </p:txBody>
      </p:sp>
      <p:cxnSp>
        <p:nvCxnSpPr>
          <p:cNvPr id="24" name="Straight Arrow Connector 23">
            <a:extLst>
              <a:ext uri="{FF2B5EF4-FFF2-40B4-BE49-F238E27FC236}">
                <a16:creationId xmlns:a16="http://schemas.microsoft.com/office/drawing/2014/main" id="{281F1ABC-8632-0345-A91F-7AFB58C0BF50}"/>
              </a:ext>
            </a:extLst>
          </p:cNvPr>
          <p:cNvCxnSpPr>
            <a:cxnSpLocks/>
          </p:cNvCxnSpPr>
          <p:nvPr/>
        </p:nvCxnSpPr>
        <p:spPr>
          <a:xfrm flipV="1">
            <a:off x="8573984" y="2346490"/>
            <a:ext cx="335725" cy="836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CB5150D-D940-8940-A75C-54BBB06DE439}"/>
              </a:ext>
            </a:extLst>
          </p:cNvPr>
          <p:cNvSpPr/>
          <p:nvPr/>
        </p:nvSpPr>
        <p:spPr>
          <a:xfrm>
            <a:off x="9440883" y="1253173"/>
            <a:ext cx="565092" cy="460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Straight Arrow Connector 28">
            <a:extLst>
              <a:ext uri="{FF2B5EF4-FFF2-40B4-BE49-F238E27FC236}">
                <a16:creationId xmlns:a16="http://schemas.microsoft.com/office/drawing/2014/main" id="{45312973-101A-2844-9619-DCEFF022458C}"/>
              </a:ext>
            </a:extLst>
          </p:cNvPr>
          <p:cNvCxnSpPr>
            <a:cxnSpLocks/>
          </p:cNvCxnSpPr>
          <p:nvPr/>
        </p:nvCxnSpPr>
        <p:spPr>
          <a:xfrm flipH="1">
            <a:off x="9691830" y="1294410"/>
            <a:ext cx="11039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D7326BA-5F1F-8A49-9661-5E753B5E004D}"/>
              </a:ext>
            </a:extLst>
          </p:cNvPr>
          <p:cNvPicPr>
            <a:picLocks noChangeAspect="1"/>
          </p:cNvPicPr>
          <p:nvPr/>
        </p:nvPicPr>
        <p:blipFill>
          <a:blip r:embed="rId5"/>
          <a:stretch>
            <a:fillRect/>
          </a:stretch>
        </p:blipFill>
        <p:spPr>
          <a:xfrm>
            <a:off x="10856933" y="1483278"/>
            <a:ext cx="749300" cy="787400"/>
          </a:xfrm>
          <a:prstGeom prst="rect">
            <a:avLst/>
          </a:prstGeom>
        </p:spPr>
      </p:pic>
      <p:sp>
        <p:nvSpPr>
          <p:cNvPr id="18" name="TextBox 17">
            <a:extLst>
              <a:ext uri="{FF2B5EF4-FFF2-40B4-BE49-F238E27FC236}">
                <a16:creationId xmlns:a16="http://schemas.microsoft.com/office/drawing/2014/main" id="{DEAB63F4-51F3-FC4A-9D86-78494E1D6E0F}"/>
              </a:ext>
            </a:extLst>
          </p:cNvPr>
          <p:cNvSpPr txBox="1"/>
          <p:nvPr/>
        </p:nvSpPr>
        <p:spPr>
          <a:xfrm>
            <a:off x="8809281" y="2508196"/>
            <a:ext cx="2910349" cy="369332"/>
          </a:xfrm>
          <a:prstGeom prst="rect">
            <a:avLst/>
          </a:prstGeom>
          <a:noFill/>
        </p:spPr>
        <p:txBody>
          <a:bodyPr wrap="none" rtlCol="0">
            <a:spAutoFit/>
          </a:bodyPr>
          <a:lstStyle/>
          <a:p>
            <a:r>
              <a:rPr lang="fr-FR" dirty="0"/>
              <a:t>Potentialisation à long-terme</a:t>
            </a:r>
          </a:p>
        </p:txBody>
      </p:sp>
    </p:spTree>
    <p:extLst>
      <p:ext uri="{BB962C8B-B14F-4D97-AF65-F5344CB8AC3E}">
        <p14:creationId xmlns:p14="http://schemas.microsoft.com/office/powerpoint/2010/main" val="38081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AB3C96-E7F0-8649-9C17-2AD0CCD6D1EF}"/>
              </a:ext>
            </a:extLst>
          </p:cNvPr>
          <p:cNvSpPr txBox="1"/>
          <p:nvPr/>
        </p:nvSpPr>
        <p:spPr>
          <a:xfrm>
            <a:off x="321734" y="1523999"/>
            <a:ext cx="2370264" cy="369332"/>
          </a:xfrm>
          <a:prstGeom prst="rect">
            <a:avLst/>
          </a:prstGeom>
          <a:noFill/>
        </p:spPr>
        <p:txBody>
          <a:bodyPr wrap="none" rtlCol="0">
            <a:spAutoFit/>
          </a:bodyPr>
          <a:lstStyle/>
          <a:p>
            <a:r>
              <a:rPr lang="fr-FR" dirty="0"/>
              <a:t>Aire </a:t>
            </a:r>
            <a:r>
              <a:rPr lang="fr-FR" dirty="0" err="1"/>
              <a:t>ventro-tegmentale</a:t>
            </a:r>
            <a:endParaRPr lang="fr-FR" dirty="0"/>
          </a:p>
        </p:txBody>
      </p:sp>
      <p:cxnSp>
        <p:nvCxnSpPr>
          <p:cNvPr id="6" name="Straight Arrow Connector 5">
            <a:extLst>
              <a:ext uri="{FF2B5EF4-FFF2-40B4-BE49-F238E27FC236}">
                <a16:creationId xmlns:a16="http://schemas.microsoft.com/office/drawing/2014/main" id="{82A45780-62A3-9041-A70D-40A6ECDA38DA}"/>
              </a:ext>
            </a:extLst>
          </p:cNvPr>
          <p:cNvCxnSpPr>
            <a:cxnSpLocks/>
            <a:stCxn id="4" idx="3"/>
          </p:cNvCxnSpPr>
          <p:nvPr/>
        </p:nvCxnSpPr>
        <p:spPr>
          <a:xfrm>
            <a:off x="2691998" y="1708665"/>
            <a:ext cx="4657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D252B9-91D6-0545-8D07-30A260B9CAF2}"/>
              </a:ext>
            </a:extLst>
          </p:cNvPr>
          <p:cNvSpPr txBox="1"/>
          <p:nvPr/>
        </p:nvSpPr>
        <p:spPr>
          <a:xfrm>
            <a:off x="7586134" y="1523999"/>
            <a:ext cx="1787221" cy="369332"/>
          </a:xfrm>
          <a:prstGeom prst="rect">
            <a:avLst/>
          </a:prstGeom>
          <a:noFill/>
        </p:spPr>
        <p:txBody>
          <a:bodyPr wrap="none" rtlCol="0">
            <a:spAutoFit/>
          </a:bodyPr>
          <a:lstStyle/>
          <a:p>
            <a:r>
              <a:rPr lang="fr-FR" dirty="0"/>
              <a:t>Cortex préfrontal</a:t>
            </a:r>
          </a:p>
        </p:txBody>
      </p:sp>
      <p:sp>
        <p:nvSpPr>
          <p:cNvPr id="8" name="TextBox 7">
            <a:extLst>
              <a:ext uri="{FF2B5EF4-FFF2-40B4-BE49-F238E27FC236}">
                <a16:creationId xmlns:a16="http://schemas.microsoft.com/office/drawing/2014/main" id="{FFB0786B-7489-C744-9095-8803889877AE}"/>
              </a:ext>
            </a:extLst>
          </p:cNvPr>
          <p:cNvSpPr txBox="1"/>
          <p:nvPr/>
        </p:nvSpPr>
        <p:spPr>
          <a:xfrm>
            <a:off x="3031067" y="440266"/>
            <a:ext cx="1375377" cy="369332"/>
          </a:xfrm>
          <a:prstGeom prst="rect">
            <a:avLst/>
          </a:prstGeom>
          <a:noFill/>
        </p:spPr>
        <p:txBody>
          <a:bodyPr wrap="none" rtlCol="0">
            <a:spAutoFit/>
          </a:bodyPr>
          <a:lstStyle/>
          <a:p>
            <a:r>
              <a:rPr lang="fr-FR" dirty="0"/>
              <a:t>Hippocampe</a:t>
            </a:r>
          </a:p>
        </p:txBody>
      </p:sp>
      <p:sp>
        <p:nvSpPr>
          <p:cNvPr id="9" name="TextBox 8">
            <a:extLst>
              <a:ext uri="{FF2B5EF4-FFF2-40B4-BE49-F238E27FC236}">
                <a16:creationId xmlns:a16="http://schemas.microsoft.com/office/drawing/2014/main" id="{886586B8-D40D-8A47-886F-D846FC8849A3}"/>
              </a:ext>
            </a:extLst>
          </p:cNvPr>
          <p:cNvSpPr txBox="1"/>
          <p:nvPr/>
        </p:nvSpPr>
        <p:spPr>
          <a:xfrm>
            <a:off x="5697866" y="440266"/>
            <a:ext cx="1106650" cy="369332"/>
          </a:xfrm>
          <a:prstGeom prst="rect">
            <a:avLst/>
          </a:prstGeom>
          <a:noFill/>
        </p:spPr>
        <p:txBody>
          <a:bodyPr wrap="none" rtlCol="0">
            <a:spAutoFit/>
          </a:bodyPr>
          <a:lstStyle/>
          <a:p>
            <a:r>
              <a:rPr lang="fr-FR" dirty="0"/>
              <a:t>Amygdale</a:t>
            </a:r>
          </a:p>
        </p:txBody>
      </p:sp>
      <p:cxnSp>
        <p:nvCxnSpPr>
          <p:cNvPr id="12" name="Straight Arrow Connector 11">
            <a:extLst>
              <a:ext uri="{FF2B5EF4-FFF2-40B4-BE49-F238E27FC236}">
                <a16:creationId xmlns:a16="http://schemas.microsoft.com/office/drawing/2014/main" id="{2AFEB119-66B1-1E49-8155-34EBAE5C51CB}"/>
              </a:ext>
            </a:extLst>
          </p:cNvPr>
          <p:cNvCxnSpPr>
            <a:endCxn id="8" idx="2"/>
          </p:cNvCxnSpPr>
          <p:nvPr/>
        </p:nvCxnSpPr>
        <p:spPr>
          <a:xfrm flipV="1">
            <a:off x="3718755" y="809598"/>
            <a:ext cx="1" cy="89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530255-665F-2A49-9F88-41F18412A513}"/>
              </a:ext>
            </a:extLst>
          </p:cNvPr>
          <p:cNvCxnSpPr/>
          <p:nvPr/>
        </p:nvCxnSpPr>
        <p:spPr>
          <a:xfrm flipV="1">
            <a:off x="6244612" y="809598"/>
            <a:ext cx="1" cy="89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D09B72-6F10-8F47-890B-BDC5172DCFF3}"/>
              </a:ext>
            </a:extLst>
          </p:cNvPr>
          <p:cNvCxnSpPr>
            <a:cxnSpLocks/>
          </p:cNvCxnSpPr>
          <p:nvPr/>
        </p:nvCxnSpPr>
        <p:spPr>
          <a:xfrm>
            <a:off x="2691997" y="2436798"/>
            <a:ext cx="4657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E1AD9F-788C-1B4E-99BC-E76FA2F6E0CC}"/>
              </a:ext>
            </a:extLst>
          </p:cNvPr>
          <p:cNvCxnSpPr>
            <a:stCxn id="4" idx="2"/>
          </p:cNvCxnSpPr>
          <p:nvPr/>
        </p:nvCxnSpPr>
        <p:spPr>
          <a:xfrm>
            <a:off x="1506866" y="1893331"/>
            <a:ext cx="1185132" cy="52813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9A1DAE-BBCC-D544-9BB9-CCB21633F134}"/>
              </a:ext>
            </a:extLst>
          </p:cNvPr>
          <p:cNvSpPr txBox="1"/>
          <p:nvPr/>
        </p:nvSpPr>
        <p:spPr>
          <a:xfrm>
            <a:off x="7586134" y="2252132"/>
            <a:ext cx="1901611" cy="369332"/>
          </a:xfrm>
          <a:prstGeom prst="rect">
            <a:avLst/>
          </a:prstGeom>
          <a:noFill/>
        </p:spPr>
        <p:txBody>
          <a:bodyPr wrap="none" rtlCol="0">
            <a:spAutoFit/>
          </a:bodyPr>
          <a:lstStyle/>
          <a:p>
            <a:r>
              <a:rPr lang="fr-FR" dirty="0"/>
              <a:t>Noyau </a:t>
            </a:r>
            <a:r>
              <a:rPr lang="fr-FR" dirty="0" err="1"/>
              <a:t>accumbens</a:t>
            </a:r>
            <a:endParaRPr lang="fr-FR" dirty="0"/>
          </a:p>
        </p:txBody>
      </p:sp>
      <p:sp>
        <p:nvSpPr>
          <p:cNvPr id="20" name="TextBox 19">
            <a:extLst>
              <a:ext uri="{FF2B5EF4-FFF2-40B4-BE49-F238E27FC236}">
                <a16:creationId xmlns:a16="http://schemas.microsoft.com/office/drawing/2014/main" id="{98E41843-194A-B542-9F3C-3985EC21B35C}"/>
              </a:ext>
            </a:extLst>
          </p:cNvPr>
          <p:cNvSpPr txBox="1"/>
          <p:nvPr/>
        </p:nvSpPr>
        <p:spPr>
          <a:xfrm>
            <a:off x="321734" y="4030132"/>
            <a:ext cx="1681935" cy="369332"/>
          </a:xfrm>
          <a:prstGeom prst="rect">
            <a:avLst/>
          </a:prstGeom>
          <a:noFill/>
        </p:spPr>
        <p:txBody>
          <a:bodyPr wrap="none" rtlCol="0">
            <a:spAutoFit/>
          </a:bodyPr>
          <a:lstStyle/>
          <a:p>
            <a:r>
              <a:rPr lang="fr-FR" dirty="0"/>
              <a:t>Substance noire</a:t>
            </a:r>
          </a:p>
        </p:txBody>
      </p:sp>
      <p:cxnSp>
        <p:nvCxnSpPr>
          <p:cNvPr id="22" name="Straight Arrow Connector 21">
            <a:extLst>
              <a:ext uri="{FF2B5EF4-FFF2-40B4-BE49-F238E27FC236}">
                <a16:creationId xmlns:a16="http://schemas.microsoft.com/office/drawing/2014/main" id="{E6815E2D-5515-A441-B8D9-5D134D9D3B1C}"/>
              </a:ext>
            </a:extLst>
          </p:cNvPr>
          <p:cNvCxnSpPr>
            <a:stCxn id="20" idx="3"/>
          </p:cNvCxnSpPr>
          <p:nvPr/>
        </p:nvCxnSpPr>
        <p:spPr>
          <a:xfrm flipV="1">
            <a:off x="2003669" y="3471333"/>
            <a:ext cx="5209931" cy="743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D241FD-5427-8C43-911B-608C223C6FC2}"/>
              </a:ext>
            </a:extLst>
          </p:cNvPr>
          <p:cNvSpPr txBox="1"/>
          <p:nvPr/>
        </p:nvSpPr>
        <p:spPr>
          <a:xfrm>
            <a:off x="7528938" y="3286667"/>
            <a:ext cx="1405962" cy="369332"/>
          </a:xfrm>
          <a:prstGeom prst="rect">
            <a:avLst/>
          </a:prstGeom>
          <a:noFill/>
        </p:spPr>
        <p:txBody>
          <a:bodyPr wrap="none" rtlCol="0">
            <a:spAutoFit/>
          </a:bodyPr>
          <a:lstStyle/>
          <a:p>
            <a:r>
              <a:rPr lang="fr-FR" dirty="0"/>
              <a:t>Noyau caudé</a:t>
            </a:r>
          </a:p>
        </p:txBody>
      </p:sp>
      <p:cxnSp>
        <p:nvCxnSpPr>
          <p:cNvPr id="24" name="Straight Arrow Connector 23">
            <a:extLst>
              <a:ext uri="{FF2B5EF4-FFF2-40B4-BE49-F238E27FC236}">
                <a16:creationId xmlns:a16="http://schemas.microsoft.com/office/drawing/2014/main" id="{F5A56A69-18E1-C643-9491-F740FD63D917}"/>
              </a:ext>
            </a:extLst>
          </p:cNvPr>
          <p:cNvCxnSpPr>
            <a:cxnSpLocks/>
            <a:stCxn id="20" idx="3"/>
          </p:cNvCxnSpPr>
          <p:nvPr/>
        </p:nvCxnSpPr>
        <p:spPr>
          <a:xfrm>
            <a:off x="2003669" y="4214798"/>
            <a:ext cx="5074464" cy="1034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64D193B-7277-BE42-ADF6-97AF97BAF11D}"/>
              </a:ext>
            </a:extLst>
          </p:cNvPr>
          <p:cNvSpPr txBox="1"/>
          <p:nvPr/>
        </p:nvSpPr>
        <p:spPr>
          <a:xfrm>
            <a:off x="7528938" y="5049335"/>
            <a:ext cx="1031436" cy="369332"/>
          </a:xfrm>
          <a:prstGeom prst="rect">
            <a:avLst/>
          </a:prstGeom>
          <a:noFill/>
        </p:spPr>
        <p:txBody>
          <a:bodyPr wrap="none" rtlCol="0">
            <a:spAutoFit/>
          </a:bodyPr>
          <a:lstStyle/>
          <a:p>
            <a:r>
              <a:rPr lang="fr-FR" dirty="0" err="1"/>
              <a:t>Putamen</a:t>
            </a:r>
            <a:endParaRPr lang="fr-FR" dirty="0"/>
          </a:p>
        </p:txBody>
      </p:sp>
      <p:sp>
        <p:nvSpPr>
          <p:cNvPr id="35" name="TextBox 34">
            <a:extLst>
              <a:ext uri="{FF2B5EF4-FFF2-40B4-BE49-F238E27FC236}">
                <a16:creationId xmlns:a16="http://schemas.microsoft.com/office/drawing/2014/main" id="{62BD642A-557A-8345-8CB1-62E773EDC4C9}"/>
              </a:ext>
            </a:extLst>
          </p:cNvPr>
          <p:cNvSpPr txBox="1"/>
          <p:nvPr/>
        </p:nvSpPr>
        <p:spPr>
          <a:xfrm>
            <a:off x="6804516" y="3671330"/>
            <a:ext cx="2334165" cy="369332"/>
          </a:xfrm>
          <a:prstGeom prst="rect">
            <a:avLst/>
          </a:prstGeom>
          <a:noFill/>
        </p:spPr>
        <p:txBody>
          <a:bodyPr wrap="none" rtlCol="0">
            <a:spAutoFit/>
          </a:bodyPr>
          <a:lstStyle/>
          <a:p>
            <a:r>
              <a:rPr lang="fr-FR" dirty="0"/>
              <a:t>(maladie de Parkinson)</a:t>
            </a:r>
          </a:p>
        </p:txBody>
      </p:sp>
    </p:spTree>
    <p:extLst>
      <p:ext uri="{BB962C8B-B14F-4D97-AF65-F5344CB8AC3E}">
        <p14:creationId xmlns:p14="http://schemas.microsoft.com/office/powerpoint/2010/main" val="3636343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pic>
        <p:nvPicPr>
          <p:cNvPr id="17" name="Picture 16">
            <a:extLst>
              <a:ext uri="{FF2B5EF4-FFF2-40B4-BE49-F238E27FC236}">
                <a16:creationId xmlns:a16="http://schemas.microsoft.com/office/drawing/2014/main" id="{86676310-83B0-EE47-9EDB-5D255F9E0A83}"/>
              </a:ext>
            </a:extLst>
          </p:cNvPr>
          <p:cNvPicPr>
            <a:picLocks noChangeAspect="1"/>
          </p:cNvPicPr>
          <p:nvPr/>
        </p:nvPicPr>
        <p:blipFill>
          <a:blip r:embed="rId3"/>
          <a:stretch>
            <a:fillRect/>
          </a:stretch>
        </p:blipFill>
        <p:spPr>
          <a:xfrm>
            <a:off x="8375319" y="785168"/>
            <a:ext cx="1790700" cy="1625600"/>
          </a:xfrm>
          <a:prstGeom prst="rect">
            <a:avLst/>
          </a:prstGeom>
        </p:spPr>
      </p:pic>
      <p:pic>
        <p:nvPicPr>
          <p:cNvPr id="19" name="Picture 18">
            <a:extLst>
              <a:ext uri="{FF2B5EF4-FFF2-40B4-BE49-F238E27FC236}">
                <a16:creationId xmlns:a16="http://schemas.microsoft.com/office/drawing/2014/main" id="{328A49F5-9A05-1D4F-ADC4-34C64DA51B16}"/>
              </a:ext>
            </a:extLst>
          </p:cNvPr>
          <p:cNvPicPr>
            <a:picLocks noChangeAspect="1"/>
          </p:cNvPicPr>
          <p:nvPr/>
        </p:nvPicPr>
        <p:blipFill>
          <a:blip r:embed="rId4"/>
          <a:stretch>
            <a:fillRect/>
          </a:stretch>
        </p:blipFill>
        <p:spPr>
          <a:xfrm>
            <a:off x="6132698" y="390689"/>
            <a:ext cx="1612900" cy="1955800"/>
          </a:xfrm>
          <a:prstGeom prst="rect">
            <a:avLst/>
          </a:prstGeom>
        </p:spPr>
      </p:pic>
      <p:sp>
        <p:nvSpPr>
          <p:cNvPr id="20" name="TextBox 19">
            <a:extLst>
              <a:ext uri="{FF2B5EF4-FFF2-40B4-BE49-F238E27FC236}">
                <a16:creationId xmlns:a16="http://schemas.microsoft.com/office/drawing/2014/main" id="{FB691DD1-765C-F941-9C1C-95232B34DBA4}"/>
              </a:ext>
            </a:extLst>
          </p:cNvPr>
          <p:cNvSpPr txBox="1"/>
          <p:nvPr/>
        </p:nvSpPr>
        <p:spPr>
          <a:xfrm>
            <a:off x="4832342" y="1137757"/>
            <a:ext cx="1300356" cy="230832"/>
          </a:xfrm>
          <a:prstGeom prst="rect">
            <a:avLst/>
          </a:prstGeom>
          <a:noFill/>
        </p:spPr>
        <p:txBody>
          <a:bodyPr wrap="none" rtlCol="0">
            <a:spAutoFit/>
          </a:bodyPr>
          <a:lstStyle/>
          <a:p>
            <a:r>
              <a:rPr lang="fr-FR" sz="900" dirty="0"/>
              <a:t>Neurone présynaptique</a:t>
            </a:r>
          </a:p>
        </p:txBody>
      </p:sp>
      <p:sp>
        <p:nvSpPr>
          <p:cNvPr id="21" name="TextBox 20">
            <a:extLst>
              <a:ext uri="{FF2B5EF4-FFF2-40B4-BE49-F238E27FC236}">
                <a16:creationId xmlns:a16="http://schemas.microsoft.com/office/drawing/2014/main" id="{E2B2247D-4BEC-1547-9ECC-F972D0713534}"/>
              </a:ext>
            </a:extLst>
          </p:cNvPr>
          <p:cNvSpPr txBox="1"/>
          <p:nvPr/>
        </p:nvSpPr>
        <p:spPr>
          <a:xfrm>
            <a:off x="4750588" y="1597968"/>
            <a:ext cx="1382110" cy="230832"/>
          </a:xfrm>
          <a:prstGeom prst="rect">
            <a:avLst/>
          </a:prstGeom>
          <a:noFill/>
        </p:spPr>
        <p:txBody>
          <a:bodyPr wrap="none" rtlCol="0">
            <a:spAutoFit/>
          </a:bodyPr>
          <a:lstStyle/>
          <a:p>
            <a:r>
              <a:rPr lang="fr-FR" sz="900" dirty="0"/>
              <a:t>Neurone post-synaptique</a:t>
            </a:r>
          </a:p>
        </p:txBody>
      </p:sp>
      <p:sp>
        <p:nvSpPr>
          <p:cNvPr id="22" name="TextBox 21">
            <a:extLst>
              <a:ext uri="{FF2B5EF4-FFF2-40B4-BE49-F238E27FC236}">
                <a16:creationId xmlns:a16="http://schemas.microsoft.com/office/drawing/2014/main" id="{2F01C551-E8BD-7546-BC23-3D1CAA6DF561}"/>
              </a:ext>
            </a:extLst>
          </p:cNvPr>
          <p:cNvSpPr txBox="1"/>
          <p:nvPr/>
        </p:nvSpPr>
        <p:spPr>
          <a:xfrm>
            <a:off x="8375319" y="390689"/>
            <a:ext cx="3568477" cy="369332"/>
          </a:xfrm>
          <a:prstGeom prst="rect">
            <a:avLst/>
          </a:prstGeom>
          <a:noFill/>
        </p:spPr>
        <p:txBody>
          <a:bodyPr wrap="none" rtlCol="0">
            <a:spAutoFit/>
          </a:bodyPr>
          <a:lstStyle/>
          <a:p>
            <a:r>
              <a:rPr lang="fr-FR" u="sng" dirty="0"/>
              <a:t>Potentiel excitateur post-synaptique</a:t>
            </a:r>
          </a:p>
        </p:txBody>
      </p:sp>
      <p:sp>
        <p:nvSpPr>
          <p:cNvPr id="27" name="Rectangle 26">
            <a:extLst>
              <a:ext uri="{FF2B5EF4-FFF2-40B4-BE49-F238E27FC236}">
                <a16:creationId xmlns:a16="http://schemas.microsoft.com/office/drawing/2014/main" id="{0CB5150D-D940-8940-A75C-54BBB06DE439}"/>
              </a:ext>
            </a:extLst>
          </p:cNvPr>
          <p:cNvSpPr/>
          <p:nvPr/>
        </p:nvSpPr>
        <p:spPr>
          <a:xfrm>
            <a:off x="9440883" y="1253173"/>
            <a:ext cx="565092" cy="460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AD7326BA-5F1F-8A49-9661-5E753B5E004D}"/>
              </a:ext>
            </a:extLst>
          </p:cNvPr>
          <p:cNvPicPr>
            <a:picLocks noChangeAspect="1"/>
          </p:cNvPicPr>
          <p:nvPr/>
        </p:nvPicPr>
        <p:blipFill>
          <a:blip r:embed="rId5"/>
          <a:stretch>
            <a:fillRect/>
          </a:stretch>
        </p:blipFill>
        <p:spPr>
          <a:xfrm>
            <a:off x="10856933" y="1483278"/>
            <a:ext cx="749300" cy="787400"/>
          </a:xfrm>
          <a:prstGeom prst="rect">
            <a:avLst/>
          </a:prstGeom>
        </p:spPr>
      </p:pic>
      <p:pic>
        <p:nvPicPr>
          <p:cNvPr id="13" name="Picture 12">
            <a:extLst>
              <a:ext uri="{FF2B5EF4-FFF2-40B4-BE49-F238E27FC236}">
                <a16:creationId xmlns:a16="http://schemas.microsoft.com/office/drawing/2014/main" id="{818416FD-0C2E-4741-84D8-D06835F4E0A0}"/>
              </a:ext>
            </a:extLst>
          </p:cNvPr>
          <p:cNvPicPr>
            <a:picLocks noChangeAspect="1"/>
          </p:cNvPicPr>
          <p:nvPr/>
        </p:nvPicPr>
        <p:blipFill>
          <a:blip r:embed="rId4"/>
          <a:stretch>
            <a:fillRect/>
          </a:stretch>
        </p:blipFill>
        <p:spPr>
          <a:xfrm>
            <a:off x="6132698" y="3488170"/>
            <a:ext cx="1612900" cy="1955800"/>
          </a:xfrm>
          <a:prstGeom prst="rect">
            <a:avLst/>
          </a:prstGeom>
        </p:spPr>
      </p:pic>
      <p:sp>
        <p:nvSpPr>
          <p:cNvPr id="14" name="TextBox 13">
            <a:extLst>
              <a:ext uri="{FF2B5EF4-FFF2-40B4-BE49-F238E27FC236}">
                <a16:creationId xmlns:a16="http://schemas.microsoft.com/office/drawing/2014/main" id="{DE4868C9-5263-F146-9A26-A284726F20BC}"/>
              </a:ext>
            </a:extLst>
          </p:cNvPr>
          <p:cNvSpPr txBox="1"/>
          <p:nvPr/>
        </p:nvSpPr>
        <p:spPr>
          <a:xfrm>
            <a:off x="4832342" y="4235238"/>
            <a:ext cx="1300356" cy="230832"/>
          </a:xfrm>
          <a:prstGeom prst="rect">
            <a:avLst/>
          </a:prstGeom>
          <a:noFill/>
        </p:spPr>
        <p:txBody>
          <a:bodyPr wrap="none" rtlCol="0">
            <a:spAutoFit/>
          </a:bodyPr>
          <a:lstStyle/>
          <a:p>
            <a:r>
              <a:rPr lang="fr-FR" sz="900" dirty="0"/>
              <a:t>Neurone présynaptique</a:t>
            </a:r>
          </a:p>
        </p:txBody>
      </p:sp>
      <p:sp>
        <p:nvSpPr>
          <p:cNvPr id="15" name="TextBox 14">
            <a:extLst>
              <a:ext uri="{FF2B5EF4-FFF2-40B4-BE49-F238E27FC236}">
                <a16:creationId xmlns:a16="http://schemas.microsoft.com/office/drawing/2014/main" id="{D38F8542-295C-C544-A83E-D95CD812DB9E}"/>
              </a:ext>
            </a:extLst>
          </p:cNvPr>
          <p:cNvSpPr txBox="1"/>
          <p:nvPr/>
        </p:nvSpPr>
        <p:spPr>
          <a:xfrm>
            <a:off x="4750588" y="4695449"/>
            <a:ext cx="1382110" cy="230832"/>
          </a:xfrm>
          <a:prstGeom prst="rect">
            <a:avLst/>
          </a:prstGeom>
          <a:noFill/>
        </p:spPr>
        <p:txBody>
          <a:bodyPr wrap="none" rtlCol="0">
            <a:spAutoFit/>
          </a:bodyPr>
          <a:lstStyle/>
          <a:p>
            <a:r>
              <a:rPr lang="fr-FR" sz="900" dirty="0"/>
              <a:t>Neurone post-synaptique</a:t>
            </a:r>
          </a:p>
        </p:txBody>
      </p:sp>
      <p:pic>
        <p:nvPicPr>
          <p:cNvPr id="5" name="Picture 4">
            <a:extLst>
              <a:ext uri="{FF2B5EF4-FFF2-40B4-BE49-F238E27FC236}">
                <a16:creationId xmlns:a16="http://schemas.microsoft.com/office/drawing/2014/main" id="{E439C6FB-1C81-DA46-A763-905AB406FCD1}"/>
              </a:ext>
            </a:extLst>
          </p:cNvPr>
          <p:cNvPicPr>
            <a:picLocks noChangeAspect="1"/>
          </p:cNvPicPr>
          <p:nvPr/>
        </p:nvPicPr>
        <p:blipFill>
          <a:blip r:embed="rId6"/>
          <a:stretch>
            <a:fillRect/>
          </a:stretch>
        </p:blipFill>
        <p:spPr>
          <a:xfrm>
            <a:off x="8375319" y="3713620"/>
            <a:ext cx="2095500" cy="1409700"/>
          </a:xfrm>
          <a:prstGeom prst="rect">
            <a:avLst/>
          </a:prstGeom>
        </p:spPr>
      </p:pic>
      <p:sp>
        <p:nvSpPr>
          <p:cNvPr id="6" name="TextBox 5">
            <a:extLst>
              <a:ext uri="{FF2B5EF4-FFF2-40B4-BE49-F238E27FC236}">
                <a16:creationId xmlns:a16="http://schemas.microsoft.com/office/drawing/2014/main" id="{0AA04DC0-983D-EB4A-A1C7-69AF356129CD}"/>
              </a:ext>
            </a:extLst>
          </p:cNvPr>
          <p:cNvSpPr txBox="1"/>
          <p:nvPr/>
        </p:nvSpPr>
        <p:spPr>
          <a:xfrm>
            <a:off x="6186542" y="5321354"/>
            <a:ext cx="2933880" cy="646331"/>
          </a:xfrm>
          <a:prstGeom prst="rect">
            <a:avLst/>
          </a:prstGeom>
          <a:noFill/>
        </p:spPr>
        <p:txBody>
          <a:bodyPr wrap="none" rtlCol="0">
            <a:spAutoFit/>
          </a:bodyPr>
          <a:lstStyle/>
          <a:p>
            <a:r>
              <a:rPr lang="fr-FR" dirty="0"/>
              <a:t>+ Récepteurs </a:t>
            </a:r>
          </a:p>
          <a:p>
            <a:r>
              <a:rPr lang="fr-FR" dirty="0"/>
              <a:t>dopaminergiques D1 bloqués</a:t>
            </a:r>
          </a:p>
        </p:txBody>
      </p:sp>
      <p:sp>
        <p:nvSpPr>
          <p:cNvPr id="18" name="TextBox 17">
            <a:extLst>
              <a:ext uri="{FF2B5EF4-FFF2-40B4-BE49-F238E27FC236}">
                <a16:creationId xmlns:a16="http://schemas.microsoft.com/office/drawing/2014/main" id="{3C212521-1A78-814A-994D-C40224FA3D0A}"/>
              </a:ext>
            </a:extLst>
          </p:cNvPr>
          <p:cNvSpPr txBox="1"/>
          <p:nvPr/>
        </p:nvSpPr>
        <p:spPr>
          <a:xfrm>
            <a:off x="8480218" y="3365554"/>
            <a:ext cx="3568477" cy="369332"/>
          </a:xfrm>
          <a:prstGeom prst="rect">
            <a:avLst/>
          </a:prstGeom>
          <a:noFill/>
        </p:spPr>
        <p:txBody>
          <a:bodyPr wrap="none" rtlCol="0">
            <a:spAutoFit/>
          </a:bodyPr>
          <a:lstStyle/>
          <a:p>
            <a:r>
              <a:rPr lang="fr-FR" u="sng" dirty="0"/>
              <a:t>Potentiel excitateur post-synaptique</a:t>
            </a:r>
          </a:p>
        </p:txBody>
      </p:sp>
      <p:sp>
        <p:nvSpPr>
          <p:cNvPr id="7" name="Rectangle 6">
            <a:extLst>
              <a:ext uri="{FF2B5EF4-FFF2-40B4-BE49-F238E27FC236}">
                <a16:creationId xmlns:a16="http://schemas.microsoft.com/office/drawing/2014/main" id="{2705ED44-59E2-2743-9C4F-78D9EEAB9C26}"/>
              </a:ext>
            </a:extLst>
          </p:cNvPr>
          <p:cNvSpPr/>
          <p:nvPr/>
        </p:nvSpPr>
        <p:spPr>
          <a:xfrm>
            <a:off x="9440883" y="4001984"/>
            <a:ext cx="718674" cy="46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F7AB9408-EA36-9F4E-ABE7-ACEECB7DF63B}"/>
              </a:ext>
            </a:extLst>
          </p:cNvPr>
          <p:cNvSpPr txBox="1"/>
          <p:nvPr/>
        </p:nvSpPr>
        <p:spPr>
          <a:xfrm>
            <a:off x="8809281" y="2508196"/>
            <a:ext cx="2910349" cy="369332"/>
          </a:xfrm>
          <a:prstGeom prst="rect">
            <a:avLst/>
          </a:prstGeom>
          <a:noFill/>
        </p:spPr>
        <p:txBody>
          <a:bodyPr wrap="none" rtlCol="0">
            <a:spAutoFit/>
          </a:bodyPr>
          <a:lstStyle/>
          <a:p>
            <a:r>
              <a:rPr lang="fr-FR" dirty="0"/>
              <a:t>Potentialisation à long-terme</a:t>
            </a:r>
          </a:p>
        </p:txBody>
      </p:sp>
      <p:sp>
        <p:nvSpPr>
          <p:cNvPr id="23" name="TextBox 22">
            <a:extLst>
              <a:ext uri="{FF2B5EF4-FFF2-40B4-BE49-F238E27FC236}">
                <a16:creationId xmlns:a16="http://schemas.microsoft.com/office/drawing/2014/main" id="{7CA02A8D-558E-EB46-9F5F-00EF8AA13215}"/>
              </a:ext>
            </a:extLst>
          </p:cNvPr>
          <p:cNvSpPr txBox="1"/>
          <p:nvPr/>
        </p:nvSpPr>
        <p:spPr>
          <a:xfrm>
            <a:off x="9530081" y="5179616"/>
            <a:ext cx="2313005" cy="369332"/>
          </a:xfrm>
          <a:prstGeom prst="rect">
            <a:avLst/>
          </a:prstGeom>
          <a:noFill/>
        </p:spPr>
        <p:txBody>
          <a:bodyPr wrap="none" rtlCol="0">
            <a:spAutoFit/>
          </a:bodyPr>
          <a:lstStyle/>
          <a:p>
            <a:r>
              <a:rPr lang="fr-FR" dirty="0"/>
              <a:t>Pas de potentialisation</a:t>
            </a:r>
          </a:p>
        </p:txBody>
      </p:sp>
    </p:spTree>
    <p:extLst>
      <p:ext uri="{BB962C8B-B14F-4D97-AF65-F5344CB8AC3E}">
        <p14:creationId xmlns:p14="http://schemas.microsoft.com/office/powerpoint/2010/main" val="153394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cxnSp>
        <p:nvCxnSpPr>
          <p:cNvPr id="25" name="Straight Arrow Connector 24">
            <a:extLst>
              <a:ext uri="{FF2B5EF4-FFF2-40B4-BE49-F238E27FC236}">
                <a16:creationId xmlns:a16="http://schemas.microsoft.com/office/drawing/2014/main" id="{7C13D4F3-4603-814B-988F-75DAE14E8BB9}"/>
              </a:ext>
            </a:extLst>
          </p:cNvPr>
          <p:cNvCxnSpPr/>
          <p:nvPr/>
        </p:nvCxnSpPr>
        <p:spPr>
          <a:xfrm>
            <a:off x="902525" y="760021"/>
            <a:ext cx="0" cy="106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16FC173-CE12-134D-9075-C08738839FFB}"/>
              </a:ext>
            </a:extLst>
          </p:cNvPr>
          <p:cNvSpPr txBox="1"/>
          <p:nvPr/>
        </p:nvSpPr>
        <p:spPr>
          <a:xfrm>
            <a:off x="338460" y="390689"/>
            <a:ext cx="1128129" cy="369332"/>
          </a:xfrm>
          <a:prstGeom prst="rect">
            <a:avLst/>
          </a:prstGeom>
          <a:noFill/>
        </p:spPr>
        <p:txBody>
          <a:bodyPr wrap="none" rtlCol="0">
            <a:spAutoFit/>
          </a:bodyPr>
          <a:lstStyle/>
          <a:p>
            <a:r>
              <a:rPr lang="fr-FR" dirty="0"/>
              <a:t>Activation</a:t>
            </a:r>
          </a:p>
        </p:txBody>
      </p:sp>
      <p:cxnSp>
        <p:nvCxnSpPr>
          <p:cNvPr id="28" name="Straight Arrow Connector 27">
            <a:extLst>
              <a:ext uri="{FF2B5EF4-FFF2-40B4-BE49-F238E27FC236}">
                <a16:creationId xmlns:a16="http://schemas.microsoft.com/office/drawing/2014/main" id="{3769B8C3-083F-734F-9E99-360ADC3CC16A}"/>
              </a:ext>
            </a:extLst>
          </p:cNvPr>
          <p:cNvCxnSpPr>
            <a:cxnSpLocks/>
          </p:cNvCxnSpPr>
          <p:nvPr/>
        </p:nvCxnSpPr>
        <p:spPr>
          <a:xfrm flipV="1">
            <a:off x="2943101" y="4238500"/>
            <a:ext cx="0" cy="85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5D18EF-7E42-6241-9508-8A98B1E9D39C}"/>
              </a:ext>
            </a:extLst>
          </p:cNvPr>
          <p:cNvSpPr txBox="1"/>
          <p:nvPr/>
        </p:nvSpPr>
        <p:spPr>
          <a:xfrm>
            <a:off x="2462164" y="5155676"/>
            <a:ext cx="1128129" cy="369332"/>
          </a:xfrm>
          <a:prstGeom prst="rect">
            <a:avLst/>
          </a:prstGeom>
          <a:noFill/>
        </p:spPr>
        <p:txBody>
          <a:bodyPr wrap="none" rtlCol="0">
            <a:spAutoFit/>
          </a:bodyPr>
          <a:lstStyle/>
          <a:p>
            <a:r>
              <a:rPr lang="fr-FR" dirty="0"/>
              <a:t>Activation</a:t>
            </a:r>
          </a:p>
        </p:txBody>
      </p:sp>
      <p:sp>
        <p:nvSpPr>
          <p:cNvPr id="36" name="TextBox 35">
            <a:extLst>
              <a:ext uri="{FF2B5EF4-FFF2-40B4-BE49-F238E27FC236}">
                <a16:creationId xmlns:a16="http://schemas.microsoft.com/office/drawing/2014/main" id="{AA644277-AB1E-854F-8391-F042319C4528}"/>
              </a:ext>
            </a:extLst>
          </p:cNvPr>
          <p:cNvSpPr txBox="1"/>
          <p:nvPr/>
        </p:nvSpPr>
        <p:spPr>
          <a:xfrm>
            <a:off x="9016710" y="2486689"/>
            <a:ext cx="2495491" cy="369332"/>
          </a:xfrm>
          <a:prstGeom prst="rect">
            <a:avLst/>
          </a:prstGeom>
          <a:noFill/>
        </p:spPr>
        <p:txBody>
          <a:bodyPr wrap="none" rtlCol="0">
            <a:spAutoFit/>
          </a:bodyPr>
          <a:lstStyle/>
          <a:p>
            <a:r>
              <a:rPr lang="fr-FR" dirty="0"/>
              <a:t>Dépression à long-terme</a:t>
            </a:r>
          </a:p>
        </p:txBody>
      </p:sp>
    </p:spTree>
    <p:extLst>
      <p:ext uri="{BB962C8B-B14F-4D97-AF65-F5344CB8AC3E}">
        <p14:creationId xmlns:p14="http://schemas.microsoft.com/office/powerpoint/2010/main" val="15391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sp>
        <p:nvSpPr>
          <p:cNvPr id="20" name="TextBox 19">
            <a:extLst>
              <a:ext uri="{FF2B5EF4-FFF2-40B4-BE49-F238E27FC236}">
                <a16:creationId xmlns:a16="http://schemas.microsoft.com/office/drawing/2014/main" id="{FB691DD1-765C-F941-9C1C-95232B34DBA4}"/>
              </a:ext>
            </a:extLst>
          </p:cNvPr>
          <p:cNvSpPr txBox="1"/>
          <p:nvPr/>
        </p:nvSpPr>
        <p:spPr>
          <a:xfrm>
            <a:off x="4832342" y="1137757"/>
            <a:ext cx="1300356" cy="230832"/>
          </a:xfrm>
          <a:prstGeom prst="rect">
            <a:avLst/>
          </a:prstGeom>
          <a:noFill/>
        </p:spPr>
        <p:txBody>
          <a:bodyPr wrap="none" rtlCol="0">
            <a:spAutoFit/>
          </a:bodyPr>
          <a:lstStyle/>
          <a:p>
            <a:r>
              <a:rPr lang="fr-FR" sz="900" dirty="0"/>
              <a:t>Neurone présynaptique</a:t>
            </a:r>
          </a:p>
        </p:txBody>
      </p:sp>
      <p:sp>
        <p:nvSpPr>
          <p:cNvPr id="21" name="TextBox 20">
            <a:extLst>
              <a:ext uri="{FF2B5EF4-FFF2-40B4-BE49-F238E27FC236}">
                <a16:creationId xmlns:a16="http://schemas.microsoft.com/office/drawing/2014/main" id="{E2B2247D-4BEC-1547-9ECC-F972D0713534}"/>
              </a:ext>
            </a:extLst>
          </p:cNvPr>
          <p:cNvSpPr txBox="1"/>
          <p:nvPr/>
        </p:nvSpPr>
        <p:spPr>
          <a:xfrm>
            <a:off x="4750588" y="1597968"/>
            <a:ext cx="1382110" cy="230832"/>
          </a:xfrm>
          <a:prstGeom prst="rect">
            <a:avLst/>
          </a:prstGeom>
          <a:noFill/>
        </p:spPr>
        <p:txBody>
          <a:bodyPr wrap="none" rtlCol="0">
            <a:spAutoFit/>
          </a:bodyPr>
          <a:lstStyle/>
          <a:p>
            <a:r>
              <a:rPr lang="fr-FR" sz="900" dirty="0"/>
              <a:t>Neurone post-synaptique</a:t>
            </a:r>
          </a:p>
        </p:txBody>
      </p:sp>
      <p:sp>
        <p:nvSpPr>
          <p:cNvPr id="22" name="TextBox 21">
            <a:extLst>
              <a:ext uri="{FF2B5EF4-FFF2-40B4-BE49-F238E27FC236}">
                <a16:creationId xmlns:a16="http://schemas.microsoft.com/office/drawing/2014/main" id="{2F01C551-E8BD-7546-BC23-3D1CAA6DF561}"/>
              </a:ext>
            </a:extLst>
          </p:cNvPr>
          <p:cNvSpPr txBox="1"/>
          <p:nvPr/>
        </p:nvSpPr>
        <p:spPr>
          <a:xfrm>
            <a:off x="8375319" y="390689"/>
            <a:ext cx="3568477" cy="369332"/>
          </a:xfrm>
          <a:prstGeom prst="rect">
            <a:avLst/>
          </a:prstGeom>
          <a:noFill/>
        </p:spPr>
        <p:txBody>
          <a:bodyPr wrap="none" rtlCol="0">
            <a:spAutoFit/>
          </a:bodyPr>
          <a:lstStyle/>
          <a:p>
            <a:r>
              <a:rPr lang="fr-FR" u="sng" dirty="0"/>
              <a:t>Potentiel excitateur post-synaptique</a:t>
            </a:r>
          </a:p>
        </p:txBody>
      </p:sp>
      <p:sp>
        <p:nvSpPr>
          <p:cNvPr id="27" name="Rectangle 26">
            <a:extLst>
              <a:ext uri="{FF2B5EF4-FFF2-40B4-BE49-F238E27FC236}">
                <a16:creationId xmlns:a16="http://schemas.microsoft.com/office/drawing/2014/main" id="{0CB5150D-D940-8940-A75C-54BBB06DE439}"/>
              </a:ext>
            </a:extLst>
          </p:cNvPr>
          <p:cNvSpPr/>
          <p:nvPr/>
        </p:nvSpPr>
        <p:spPr>
          <a:xfrm>
            <a:off x="9440883" y="1253173"/>
            <a:ext cx="565092" cy="460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AD7326BA-5F1F-8A49-9661-5E753B5E004D}"/>
              </a:ext>
            </a:extLst>
          </p:cNvPr>
          <p:cNvPicPr>
            <a:picLocks noChangeAspect="1"/>
          </p:cNvPicPr>
          <p:nvPr/>
        </p:nvPicPr>
        <p:blipFill>
          <a:blip r:embed="rId3"/>
          <a:stretch>
            <a:fillRect/>
          </a:stretch>
        </p:blipFill>
        <p:spPr>
          <a:xfrm>
            <a:off x="10856933" y="1483278"/>
            <a:ext cx="749300" cy="787400"/>
          </a:xfrm>
          <a:prstGeom prst="rect">
            <a:avLst/>
          </a:prstGeom>
        </p:spPr>
      </p:pic>
      <p:sp>
        <p:nvSpPr>
          <p:cNvPr id="7" name="Rectangle 6">
            <a:extLst>
              <a:ext uri="{FF2B5EF4-FFF2-40B4-BE49-F238E27FC236}">
                <a16:creationId xmlns:a16="http://schemas.microsoft.com/office/drawing/2014/main" id="{2705ED44-59E2-2743-9C4F-78D9EEAB9C26}"/>
              </a:ext>
            </a:extLst>
          </p:cNvPr>
          <p:cNvSpPr/>
          <p:nvPr/>
        </p:nvSpPr>
        <p:spPr>
          <a:xfrm>
            <a:off x="9440883" y="4001984"/>
            <a:ext cx="718674" cy="46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F7AB9408-EA36-9F4E-ABE7-ACEECB7DF63B}"/>
              </a:ext>
            </a:extLst>
          </p:cNvPr>
          <p:cNvSpPr txBox="1"/>
          <p:nvPr/>
        </p:nvSpPr>
        <p:spPr>
          <a:xfrm>
            <a:off x="9016710" y="2486689"/>
            <a:ext cx="2495491" cy="369332"/>
          </a:xfrm>
          <a:prstGeom prst="rect">
            <a:avLst/>
          </a:prstGeom>
          <a:noFill/>
        </p:spPr>
        <p:txBody>
          <a:bodyPr wrap="none" rtlCol="0">
            <a:spAutoFit/>
          </a:bodyPr>
          <a:lstStyle/>
          <a:p>
            <a:r>
              <a:rPr lang="fr-FR" dirty="0"/>
              <a:t>Dépression à long-terme</a:t>
            </a:r>
          </a:p>
        </p:txBody>
      </p:sp>
      <p:pic>
        <p:nvPicPr>
          <p:cNvPr id="9" name="Picture 8">
            <a:extLst>
              <a:ext uri="{FF2B5EF4-FFF2-40B4-BE49-F238E27FC236}">
                <a16:creationId xmlns:a16="http://schemas.microsoft.com/office/drawing/2014/main" id="{1A08DC2D-BF85-D94D-9DD6-AAFC1A5409A0}"/>
              </a:ext>
            </a:extLst>
          </p:cNvPr>
          <p:cNvPicPr>
            <a:picLocks noChangeAspect="1"/>
          </p:cNvPicPr>
          <p:nvPr/>
        </p:nvPicPr>
        <p:blipFill>
          <a:blip r:embed="rId4"/>
          <a:stretch>
            <a:fillRect/>
          </a:stretch>
        </p:blipFill>
        <p:spPr>
          <a:xfrm>
            <a:off x="6170856" y="435139"/>
            <a:ext cx="1625600" cy="1866900"/>
          </a:xfrm>
          <a:prstGeom prst="rect">
            <a:avLst/>
          </a:prstGeom>
        </p:spPr>
      </p:pic>
      <p:pic>
        <p:nvPicPr>
          <p:cNvPr id="10" name="Picture 9">
            <a:extLst>
              <a:ext uri="{FF2B5EF4-FFF2-40B4-BE49-F238E27FC236}">
                <a16:creationId xmlns:a16="http://schemas.microsoft.com/office/drawing/2014/main" id="{4C928C62-6B73-D745-935E-E89791D00499}"/>
              </a:ext>
            </a:extLst>
          </p:cNvPr>
          <p:cNvPicPr>
            <a:picLocks noChangeAspect="1"/>
          </p:cNvPicPr>
          <p:nvPr/>
        </p:nvPicPr>
        <p:blipFill>
          <a:blip r:embed="rId5"/>
          <a:stretch>
            <a:fillRect/>
          </a:stretch>
        </p:blipFill>
        <p:spPr>
          <a:xfrm>
            <a:off x="8393157" y="696403"/>
            <a:ext cx="1689100" cy="1689100"/>
          </a:xfrm>
          <a:prstGeom prst="rect">
            <a:avLst/>
          </a:prstGeom>
        </p:spPr>
      </p:pic>
      <p:sp>
        <p:nvSpPr>
          <p:cNvPr id="11" name="Rectangle 10">
            <a:extLst>
              <a:ext uri="{FF2B5EF4-FFF2-40B4-BE49-F238E27FC236}">
                <a16:creationId xmlns:a16="http://schemas.microsoft.com/office/drawing/2014/main" id="{2A5FF98A-EB20-2349-BEE9-DB6A5FB901F5}"/>
              </a:ext>
            </a:extLst>
          </p:cNvPr>
          <p:cNvSpPr/>
          <p:nvPr/>
        </p:nvSpPr>
        <p:spPr>
          <a:xfrm>
            <a:off x="9440883" y="1137757"/>
            <a:ext cx="621631" cy="57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Arrow Connector 15">
            <a:extLst>
              <a:ext uri="{FF2B5EF4-FFF2-40B4-BE49-F238E27FC236}">
                <a16:creationId xmlns:a16="http://schemas.microsoft.com/office/drawing/2014/main" id="{BBC4B12E-3E56-D747-AD14-981ACB5DF462}"/>
              </a:ext>
            </a:extLst>
          </p:cNvPr>
          <p:cNvCxnSpPr>
            <a:cxnSpLocks/>
          </p:cNvCxnSpPr>
          <p:nvPr/>
        </p:nvCxnSpPr>
        <p:spPr>
          <a:xfrm flipH="1">
            <a:off x="9341689" y="1111029"/>
            <a:ext cx="768268" cy="44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3994C5-EAFF-2945-B34B-5BB1099C7794}"/>
              </a:ext>
            </a:extLst>
          </p:cNvPr>
          <p:cNvCxnSpPr>
            <a:cxnSpLocks/>
          </p:cNvCxnSpPr>
          <p:nvPr/>
        </p:nvCxnSpPr>
        <p:spPr>
          <a:xfrm flipV="1">
            <a:off x="8657112" y="1971934"/>
            <a:ext cx="702573" cy="506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07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A0CC0-82CB-744A-8677-3B84334D3A8F}"/>
              </a:ext>
            </a:extLst>
          </p:cNvPr>
          <p:cNvPicPr/>
          <p:nvPr/>
        </p:nvPicPr>
        <p:blipFill>
          <a:blip r:embed="rId2"/>
          <a:stretch>
            <a:fillRect/>
          </a:stretch>
        </p:blipFill>
        <p:spPr>
          <a:xfrm>
            <a:off x="522515" y="1278089"/>
            <a:ext cx="4085112" cy="3388913"/>
          </a:xfrm>
          <a:prstGeom prst="rect">
            <a:avLst/>
          </a:prstGeom>
        </p:spPr>
      </p:pic>
      <p:sp>
        <p:nvSpPr>
          <p:cNvPr id="4" name="TextBox 3">
            <a:extLst>
              <a:ext uri="{FF2B5EF4-FFF2-40B4-BE49-F238E27FC236}">
                <a16:creationId xmlns:a16="http://schemas.microsoft.com/office/drawing/2014/main" id="{43E6B441-A6DD-4E4E-AED1-04999037F974}"/>
              </a:ext>
            </a:extLst>
          </p:cNvPr>
          <p:cNvSpPr txBox="1"/>
          <p:nvPr/>
        </p:nvSpPr>
        <p:spPr>
          <a:xfrm>
            <a:off x="8088623" y="6426173"/>
            <a:ext cx="3834704" cy="276999"/>
          </a:xfrm>
          <a:prstGeom prst="rect">
            <a:avLst/>
          </a:prstGeom>
          <a:noFill/>
        </p:spPr>
        <p:txBody>
          <a:bodyPr wrap="none" rtlCol="0">
            <a:spAutoFit/>
          </a:bodyPr>
          <a:lstStyle/>
          <a:p>
            <a:r>
              <a:rPr lang="en-US" sz="1200" dirty="0" err="1">
                <a:latin typeface="Times"/>
                <a:cs typeface="Times"/>
              </a:rPr>
              <a:t>Pawlak</a:t>
            </a:r>
            <a:r>
              <a:rPr lang="en-US" sz="1200" dirty="0">
                <a:latin typeface="Times"/>
                <a:cs typeface="Times"/>
              </a:rPr>
              <a:t> &amp; Kerr (2008). </a:t>
            </a:r>
            <a:r>
              <a:rPr lang="en-US" sz="1200" i="1" dirty="0">
                <a:latin typeface="Times"/>
                <a:cs typeface="Times"/>
              </a:rPr>
              <a:t>Journal of Neuroscience</a:t>
            </a:r>
            <a:r>
              <a:rPr lang="en-US" sz="1200" dirty="0">
                <a:latin typeface="Times"/>
                <a:cs typeface="Times"/>
              </a:rPr>
              <a:t> ,28, 2435</a:t>
            </a:r>
          </a:p>
        </p:txBody>
      </p:sp>
      <p:sp>
        <p:nvSpPr>
          <p:cNvPr id="20" name="TextBox 19">
            <a:extLst>
              <a:ext uri="{FF2B5EF4-FFF2-40B4-BE49-F238E27FC236}">
                <a16:creationId xmlns:a16="http://schemas.microsoft.com/office/drawing/2014/main" id="{FB691DD1-765C-F941-9C1C-95232B34DBA4}"/>
              </a:ext>
            </a:extLst>
          </p:cNvPr>
          <p:cNvSpPr txBox="1"/>
          <p:nvPr/>
        </p:nvSpPr>
        <p:spPr>
          <a:xfrm>
            <a:off x="4832342" y="1137757"/>
            <a:ext cx="1300356" cy="230832"/>
          </a:xfrm>
          <a:prstGeom prst="rect">
            <a:avLst/>
          </a:prstGeom>
          <a:noFill/>
        </p:spPr>
        <p:txBody>
          <a:bodyPr wrap="none" rtlCol="0">
            <a:spAutoFit/>
          </a:bodyPr>
          <a:lstStyle/>
          <a:p>
            <a:r>
              <a:rPr lang="fr-FR" sz="900" dirty="0"/>
              <a:t>Neurone présynaptique</a:t>
            </a:r>
          </a:p>
        </p:txBody>
      </p:sp>
      <p:sp>
        <p:nvSpPr>
          <p:cNvPr id="21" name="TextBox 20">
            <a:extLst>
              <a:ext uri="{FF2B5EF4-FFF2-40B4-BE49-F238E27FC236}">
                <a16:creationId xmlns:a16="http://schemas.microsoft.com/office/drawing/2014/main" id="{E2B2247D-4BEC-1547-9ECC-F972D0713534}"/>
              </a:ext>
            </a:extLst>
          </p:cNvPr>
          <p:cNvSpPr txBox="1"/>
          <p:nvPr/>
        </p:nvSpPr>
        <p:spPr>
          <a:xfrm>
            <a:off x="4750588" y="1597968"/>
            <a:ext cx="1382110" cy="230832"/>
          </a:xfrm>
          <a:prstGeom prst="rect">
            <a:avLst/>
          </a:prstGeom>
          <a:noFill/>
        </p:spPr>
        <p:txBody>
          <a:bodyPr wrap="none" rtlCol="0">
            <a:spAutoFit/>
          </a:bodyPr>
          <a:lstStyle/>
          <a:p>
            <a:r>
              <a:rPr lang="fr-FR" sz="900" dirty="0"/>
              <a:t>Neurone post-synaptique</a:t>
            </a:r>
          </a:p>
        </p:txBody>
      </p:sp>
      <p:sp>
        <p:nvSpPr>
          <p:cNvPr id="22" name="TextBox 21">
            <a:extLst>
              <a:ext uri="{FF2B5EF4-FFF2-40B4-BE49-F238E27FC236}">
                <a16:creationId xmlns:a16="http://schemas.microsoft.com/office/drawing/2014/main" id="{2F01C551-E8BD-7546-BC23-3D1CAA6DF561}"/>
              </a:ext>
            </a:extLst>
          </p:cNvPr>
          <p:cNvSpPr txBox="1"/>
          <p:nvPr/>
        </p:nvSpPr>
        <p:spPr>
          <a:xfrm>
            <a:off x="8375319" y="390689"/>
            <a:ext cx="3568477" cy="369332"/>
          </a:xfrm>
          <a:prstGeom prst="rect">
            <a:avLst/>
          </a:prstGeom>
          <a:noFill/>
        </p:spPr>
        <p:txBody>
          <a:bodyPr wrap="none" rtlCol="0">
            <a:spAutoFit/>
          </a:bodyPr>
          <a:lstStyle/>
          <a:p>
            <a:r>
              <a:rPr lang="fr-FR" u="sng" dirty="0"/>
              <a:t>Potentiel excitateur post-synaptique</a:t>
            </a:r>
          </a:p>
        </p:txBody>
      </p:sp>
      <p:sp>
        <p:nvSpPr>
          <p:cNvPr id="27" name="Rectangle 26">
            <a:extLst>
              <a:ext uri="{FF2B5EF4-FFF2-40B4-BE49-F238E27FC236}">
                <a16:creationId xmlns:a16="http://schemas.microsoft.com/office/drawing/2014/main" id="{0CB5150D-D940-8940-A75C-54BBB06DE439}"/>
              </a:ext>
            </a:extLst>
          </p:cNvPr>
          <p:cNvSpPr/>
          <p:nvPr/>
        </p:nvSpPr>
        <p:spPr>
          <a:xfrm>
            <a:off x="9440883" y="1253173"/>
            <a:ext cx="565092" cy="460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AD7326BA-5F1F-8A49-9661-5E753B5E004D}"/>
              </a:ext>
            </a:extLst>
          </p:cNvPr>
          <p:cNvPicPr>
            <a:picLocks noChangeAspect="1"/>
          </p:cNvPicPr>
          <p:nvPr/>
        </p:nvPicPr>
        <p:blipFill>
          <a:blip r:embed="rId3"/>
          <a:stretch>
            <a:fillRect/>
          </a:stretch>
        </p:blipFill>
        <p:spPr>
          <a:xfrm>
            <a:off x="10856933" y="1483278"/>
            <a:ext cx="749300" cy="787400"/>
          </a:xfrm>
          <a:prstGeom prst="rect">
            <a:avLst/>
          </a:prstGeom>
        </p:spPr>
      </p:pic>
      <p:sp>
        <p:nvSpPr>
          <p:cNvPr id="14" name="TextBox 13">
            <a:extLst>
              <a:ext uri="{FF2B5EF4-FFF2-40B4-BE49-F238E27FC236}">
                <a16:creationId xmlns:a16="http://schemas.microsoft.com/office/drawing/2014/main" id="{DE4868C9-5263-F146-9A26-A284726F20BC}"/>
              </a:ext>
            </a:extLst>
          </p:cNvPr>
          <p:cNvSpPr txBox="1"/>
          <p:nvPr/>
        </p:nvSpPr>
        <p:spPr>
          <a:xfrm>
            <a:off x="4832342" y="4235238"/>
            <a:ext cx="1300356" cy="230832"/>
          </a:xfrm>
          <a:prstGeom prst="rect">
            <a:avLst/>
          </a:prstGeom>
          <a:noFill/>
        </p:spPr>
        <p:txBody>
          <a:bodyPr wrap="none" rtlCol="0">
            <a:spAutoFit/>
          </a:bodyPr>
          <a:lstStyle/>
          <a:p>
            <a:r>
              <a:rPr lang="fr-FR" sz="900" dirty="0"/>
              <a:t>Neurone présynaptique</a:t>
            </a:r>
          </a:p>
        </p:txBody>
      </p:sp>
      <p:sp>
        <p:nvSpPr>
          <p:cNvPr id="15" name="TextBox 14">
            <a:extLst>
              <a:ext uri="{FF2B5EF4-FFF2-40B4-BE49-F238E27FC236}">
                <a16:creationId xmlns:a16="http://schemas.microsoft.com/office/drawing/2014/main" id="{D38F8542-295C-C544-A83E-D95CD812DB9E}"/>
              </a:ext>
            </a:extLst>
          </p:cNvPr>
          <p:cNvSpPr txBox="1"/>
          <p:nvPr/>
        </p:nvSpPr>
        <p:spPr>
          <a:xfrm>
            <a:off x="4750588" y="4695449"/>
            <a:ext cx="1382110" cy="230832"/>
          </a:xfrm>
          <a:prstGeom prst="rect">
            <a:avLst/>
          </a:prstGeom>
          <a:noFill/>
        </p:spPr>
        <p:txBody>
          <a:bodyPr wrap="none" rtlCol="0">
            <a:spAutoFit/>
          </a:bodyPr>
          <a:lstStyle/>
          <a:p>
            <a:r>
              <a:rPr lang="fr-FR" sz="900" dirty="0"/>
              <a:t>Neurone post-synaptique</a:t>
            </a:r>
          </a:p>
        </p:txBody>
      </p:sp>
      <p:sp>
        <p:nvSpPr>
          <p:cNvPr id="6" name="TextBox 5">
            <a:extLst>
              <a:ext uri="{FF2B5EF4-FFF2-40B4-BE49-F238E27FC236}">
                <a16:creationId xmlns:a16="http://schemas.microsoft.com/office/drawing/2014/main" id="{0AA04DC0-983D-EB4A-A1C7-69AF356129CD}"/>
              </a:ext>
            </a:extLst>
          </p:cNvPr>
          <p:cNvSpPr txBox="1"/>
          <p:nvPr/>
        </p:nvSpPr>
        <p:spPr>
          <a:xfrm>
            <a:off x="6186542" y="5321354"/>
            <a:ext cx="2933880" cy="646331"/>
          </a:xfrm>
          <a:prstGeom prst="rect">
            <a:avLst/>
          </a:prstGeom>
          <a:noFill/>
        </p:spPr>
        <p:txBody>
          <a:bodyPr wrap="none" rtlCol="0">
            <a:spAutoFit/>
          </a:bodyPr>
          <a:lstStyle/>
          <a:p>
            <a:r>
              <a:rPr lang="fr-FR" dirty="0"/>
              <a:t>+ Récepteurs </a:t>
            </a:r>
          </a:p>
          <a:p>
            <a:r>
              <a:rPr lang="fr-FR" dirty="0"/>
              <a:t>dopaminergiques D1 bloqués</a:t>
            </a:r>
          </a:p>
        </p:txBody>
      </p:sp>
      <p:sp>
        <p:nvSpPr>
          <p:cNvPr id="18" name="TextBox 17">
            <a:extLst>
              <a:ext uri="{FF2B5EF4-FFF2-40B4-BE49-F238E27FC236}">
                <a16:creationId xmlns:a16="http://schemas.microsoft.com/office/drawing/2014/main" id="{3C212521-1A78-814A-994D-C40224FA3D0A}"/>
              </a:ext>
            </a:extLst>
          </p:cNvPr>
          <p:cNvSpPr txBox="1"/>
          <p:nvPr/>
        </p:nvSpPr>
        <p:spPr>
          <a:xfrm>
            <a:off x="8480218" y="3365554"/>
            <a:ext cx="3568477" cy="369332"/>
          </a:xfrm>
          <a:prstGeom prst="rect">
            <a:avLst/>
          </a:prstGeom>
          <a:noFill/>
        </p:spPr>
        <p:txBody>
          <a:bodyPr wrap="none" rtlCol="0">
            <a:spAutoFit/>
          </a:bodyPr>
          <a:lstStyle/>
          <a:p>
            <a:r>
              <a:rPr lang="fr-FR" u="sng" dirty="0"/>
              <a:t>Potentiel excitateur post-synaptique</a:t>
            </a:r>
          </a:p>
        </p:txBody>
      </p:sp>
      <p:sp>
        <p:nvSpPr>
          <p:cNvPr id="7" name="Rectangle 6">
            <a:extLst>
              <a:ext uri="{FF2B5EF4-FFF2-40B4-BE49-F238E27FC236}">
                <a16:creationId xmlns:a16="http://schemas.microsoft.com/office/drawing/2014/main" id="{2705ED44-59E2-2743-9C4F-78D9EEAB9C26}"/>
              </a:ext>
            </a:extLst>
          </p:cNvPr>
          <p:cNvSpPr/>
          <p:nvPr/>
        </p:nvSpPr>
        <p:spPr>
          <a:xfrm>
            <a:off x="9440883" y="4001984"/>
            <a:ext cx="718674" cy="46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F7AB9408-EA36-9F4E-ABE7-ACEECB7DF63B}"/>
              </a:ext>
            </a:extLst>
          </p:cNvPr>
          <p:cNvSpPr txBox="1"/>
          <p:nvPr/>
        </p:nvSpPr>
        <p:spPr>
          <a:xfrm>
            <a:off x="9016710" y="2486689"/>
            <a:ext cx="2495491" cy="369332"/>
          </a:xfrm>
          <a:prstGeom prst="rect">
            <a:avLst/>
          </a:prstGeom>
          <a:noFill/>
        </p:spPr>
        <p:txBody>
          <a:bodyPr wrap="none" rtlCol="0">
            <a:spAutoFit/>
          </a:bodyPr>
          <a:lstStyle/>
          <a:p>
            <a:r>
              <a:rPr lang="fr-FR" dirty="0"/>
              <a:t>Dépression à long-terme</a:t>
            </a:r>
          </a:p>
        </p:txBody>
      </p:sp>
      <p:sp>
        <p:nvSpPr>
          <p:cNvPr id="23" name="TextBox 22">
            <a:extLst>
              <a:ext uri="{FF2B5EF4-FFF2-40B4-BE49-F238E27FC236}">
                <a16:creationId xmlns:a16="http://schemas.microsoft.com/office/drawing/2014/main" id="{7CA02A8D-558E-EB46-9F5F-00EF8AA13215}"/>
              </a:ext>
            </a:extLst>
          </p:cNvPr>
          <p:cNvSpPr txBox="1"/>
          <p:nvPr/>
        </p:nvSpPr>
        <p:spPr>
          <a:xfrm>
            <a:off x="9530081" y="5179616"/>
            <a:ext cx="1869486" cy="369332"/>
          </a:xfrm>
          <a:prstGeom prst="rect">
            <a:avLst/>
          </a:prstGeom>
          <a:noFill/>
        </p:spPr>
        <p:txBody>
          <a:bodyPr wrap="none" rtlCol="0">
            <a:spAutoFit/>
          </a:bodyPr>
          <a:lstStyle/>
          <a:p>
            <a:r>
              <a:rPr lang="fr-FR" dirty="0"/>
              <a:t>Pas de dépression</a:t>
            </a:r>
          </a:p>
        </p:txBody>
      </p:sp>
      <p:pic>
        <p:nvPicPr>
          <p:cNvPr id="9" name="Picture 8">
            <a:extLst>
              <a:ext uri="{FF2B5EF4-FFF2-40B4-BE49-F238E27FC236}">
                <a16:creationId xmlns:a16="http://schemas.microsoft.com/office/drawing/2014/main" id="{1A08DC2D-BF85-D94D-9DD6-AAFC1A5409A0}"/>
              </a:ext>
            </a:extLst>
          </p:cNvPr>
          <p:cNvPicPr>
            <a:picLocks noChangeAspect="1"/>
          </p:cNvPicPr>
          <p:nvPr/>
        </p:nvPicPr>
        <p:blipFill>
          <a:blip r:embed="rId4"/>
          <a:stretch>
            <a:fillRect/>
          </a:stretch>
        </p:blipFill>
        <p:spPr>
          <a:xfrm>
            <a:off x="6170856" y="435139"/>
            <a:ext cx="1625600" cy="1866900"/>
          </a:xfrm>
          <a:prstGeom prst="rect">
            <a:avLst/>
          </a:prstGeom>
        </p:spPr>
      </p:pic>
      <p:pic>
        <p:nvPicPr>
          <p:cNvPr id="30" name="Picture 29">
            <a:extLst>
              <a:ext uri="{FF2B5EF4-FFF2-40B4-BE49-F238E27FC236}">
                <a16:creationId xmlns:a16="http://schemas.microsoft.com/office/drawing/2014/main" id="{4BE5F1B5-6EBE-E64C-8BE9-16A5C3A40C12}"/>
              </a:ext>
            </a:extLst>
          </p:cNvPr>
          <p:cNvPicPr>
            <a:picLocks noChangeAspect="1"/>
          </p:cNvPicPr>
          <p:nvPr/>
        </p:nvPicPr>
        <p:blipFill>
          <a:blip r:embed="rId4"/>
          <a:stretch>
            <a:fillRect/>
          </a:stretch>
        </p:blipFill>
        <p:spPr>
          <a:xfrm>
            <a:off x="6252470" y="3474308"/>
            <a:ext cx="1625600" cy="1866900"/>
          </a:xfrm>
          <a:prstGeom prst="rect">
            <a:avLst/>
          </a:prstGeom>
        </p:spPr>
      </p:pic>
      <p:pic>
        <p:nvPicPr>
          <p:cNvPr id="10" name="Picture 9">
            <a:extLst>
              <a:ext uri="{FF2B5EF4-FFF2-40B4-BE49-F238E27FC236}">
                <a16:creationId xmlns:a16="http://schemas.microsoft.com/office/drawing/2014/main" id="{4C928C62-6B73-D745-935E-E89791D00499}"/>
              </a:ext>
            </a:extLst>
          </p:cNvPr>
          <p:cNvPicPr>
            <a:picLocks noChangeAspect="1"/>
          </p:cNvPicPr>
          <p:nvPr/>
        </p:nvPicPr>
        <p:blipFill>
          <a:blip r:embed="rId5"/>
          <a:stretch>
            <a:fillRect/>
          </a:stretch>
        </p:blipFill>
        <p:spPr>
          <a:xfrm>
            <a:off x="8393157" y="696403"/>
            <a:ext cx="1689100" cy="1689100"/>
          </a:xfrm>
          <a:prstGeom prst="rect">
            <a:avLst/>
          </a:prstGeom>
        </p:spPr>
      </p:pic>
      <p:sp>
        <p:nvSpPr>
          <p:cNvPr id="11" name="Rectangle 10">
            <a:extLst>
              <a:ext uri="{FF2B5EF4-FFF2-40B4-BE49-F238E27FC236}">
                <a16:creationId xmlns:a16="http://schemas.microsoft.com/office/drawing/2014/main" id="{2A5FF98A-EB20-2349-BEE9-DB6A5FB901F5}"/>
              </a:ext>
            </a:extLst>
          </p:cNvPr>
          <p:cNvSpPr/>
          <p:nvPr/>
        </p:nvSpPr>
        <p:spPr>
          <a:xfrm>
            <a:off x="9440883" y="1137757"/>
            <a:ext cx="621631" cy="57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Arrow Connector 15">
            <a:extLst>
              <a:ext uri="{FF2B5EF4-FFF2-40B4-BE49-F238E27FC236}">
                <a16:creationId xmlns:a16="http://schemas.microsoft.com/office/drawing/2014/main" id="{BBC4B12E-3E56-D747-AD14-981ACB5DF462}"/>
              </a:ext>
            </a:extLst>
          </p:cNvPr>
          <p:cNvCxnSpPr>
            <a:cxnSpLocks/>
          </p:cNvCxnSpPr>
          <p:nvPr/>
        </p:nvCxnSpPr>
        <p:spPr>
          <a:xfrm flipH="1">
            <a:off x="9341689" y="1111029"/>
            <a:ext cx="768268" cy="44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3E8B9F3-EF27-414D-87B3-81533958CD1B}"/>
              </a:ext>
            </a:extLst>
          </p:cNvPr>
          <p:cNvPicPr>
            <a:picLocks noChangeAspect="1"/>
          </p:cNvPicPr>
          <p:nvPr/>
        </p:nvPicPr>
        <p:blipFill>
          <a:blip r:embed="rId6"/>
          <a:stretch>
            <a:fillRect/>
          </a:stretch>
        </p:blipFill>
        <p:spPr>
          <a:xfrm>
            <a:off x="8562945" y="3849716"/>
            <a:ext cx="1755875" cy="1335758"/>
          </a:xfrm>
          <a:prstGeom prst="rect">
            <a:avLst/>
          </a:prstGeom>
        </p:spPr>
      </p:pic>
      <p:sp>
        <p:nvSpPr>
          <p:cNvPr id="12" name="Rectangle 11">
            <a:extLst>
              <a:ext uri="{FF2B5EF4-FFF2-40B4-BE49-F238E27FC236}">
                <a16:creationId xmlns:a16="http://schemas.microsoft.com/office/drawing/2014/main" id="{3ED72A8D-44CA-5143-BC6F-568CCC22D107}"/>
              </a:ext>
            </a:extLst>
          </p:cNvPr>
          <p:cNvSpPr/>
          <p:nvPr/>
        </p:nvSpPr>
        <p:spPr>
          <a:xfrm>
            <a:off x="9341689" y="3849716"/>
            <a:ext cx="664286" cy="66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72157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C5C468-D5FE-224A-896D-D607A85B14A6}"/>
              </a:ext>
            </a:extLst>
          </p:cNvPr>
          <p:cNvSpPr txBox="1"/>
          <p:nvPr/>
        </p:nvSpPr>
        <p:spPr>
          <a:xfrm>
            <a:off x="491067" y="372534"/>
            <a:ext cx="1505540" cy="369332"/>
          </a:xfrm>
          <a:prstGeom prst="rect">
            <a:avLst/>
          </a:prstGeom>
          <a:noFill/>
        </p:spPr>
        <p:txBody>
          <a:bodyPr wrap="none" rtlCol="0">
            <a:spAutoFit/>
          </a:bodyPr>
          <a:lstStyle/>
          <a:p>
            <a:r>
              <a:rPr lang="fr-FR" dirty="0"/>
              <a:t>TIME OUT!!!!!</a:t>
            </a:r>
          </a:p>
        </p:txBody>
      </p:sp>
      <p:sp>
        <p:nvSpPr>
          <p:cNvPr id="2" name="TextBox 1">
            <a:extLst>
              <a:ext uri="{FF2B5EF4-FFF2-40B4-BE49-F238E27FC236}">
                <a16:creationId xmlns:a16="http://schemas.microsoft.com/office/drawing/2014/main" id="{91E4707E-941B-3F43-8343-943148316DD8}"/>
              </a:ext>
            </a:extLst>
          </p:cNvPr>
          <p:cNvSpPr txBox="1"/>
          <p:nvPr/>
        </p:nvSpPr>
        <p:spPr>
          <a:xfrm>
            <a:off x="491067" y="1162037"/>
            <a:ext cx="11578391" cy="369332"/>
          </a:xfrm>
          <a:prstGeom prst="rect">
            <a:avLst/>
          </a:prstGeom>
          <a:noFill/>
        </p:spPr>
        <p:txBody>
          <a:bodyPr wrap="square" rtlCol="0">
            <a:spAutoFit/>
          </a:bodyPr>
          <a:lstStyle/>
          <a:p>
            <a:r>
              <a:rPr lang="fr-FR" dirty="0"/>
              <a:t>Quel rôle joue la dopamine au niveau des connections entre le cortex et le striatum ?</a:t>
            </a:r>
          </a:p>
        </p:txBody>
      </p:sp>
    </p:spTree>
    <p:extLst>
      <p:ext uri="{BB962C8B-B14F-4D97-AF65-F5344CB8AC3E}">
        <p14:creationId xmlns:p14="http://schemas.microsoft.com/office/powerpoint/2010/main" val="3923030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CC5A6B-BE83-9F47-B31E-5D578274256C}"/>
              </a:ext>
            </a:extLst>
          </p:cNvPr>
          <p:cNvSpPr txBox="1"/>
          <p:nvPr/>
        </p:nvSpPr>
        <p:spPr>
          <a:xfrm>
            <a:off x="427509" y="1667344"/>
            <a:ext cx="7378751" cy="369332"/>
          </a:xfrm>
          <a:prstGeom prst="rect">
            <a:avLst/>
          </a:prstGeom>
          <a:noFill/>
        </p:spPr>
        <p:txBody>
          <a:bodyPr wrap="none" rtlCol="0">
            <a:spAutoFit/>
          </a:bodyPr>
          <a:lstStyle/>
          <a:p>
            <a:r>
              <a:rPr lang="fr-FR" dirty="0"/>
              <a:t>Une inhibition phasique du système dopaminergique punit le comportement</a:t>
            </a:r>
          </a:p>
        </p:txBody>
      </p:sp>
      <p:cxnSp>
        <p:nvCxnSpPr>
          <p:cNvPr id="7" name="Straight Arrow Connector 6">
            <a:extLst>
              <a:ext uri="{FF2B5EF4-FFF2-40B4-BE49-F238E27FC236}">
                <a16:creationId xmlns:a16="http://schemas.microsoft.com/office/drawing/2014/main" id="{94A6E183-6DBA-544C-8135-A0F013FD87EC}"/>
              </a:ext>
            </a:extLst>
          </p:cNvPr>
          <p:cNvCxnSpPr/>
          <p:nvPr/>
        </p:nvCxnSpPr>
        <p:spPr>
          <a:xfrm flipV="1">
            <a:off x="652685" y="3014048"/>
            <a:ext cx="2196935" cy="137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FC8027-E17B-4943-8F07-8D36578852EA}"/>
              </a:ext>
            </a:extLst>
          </p:cNvPr>
          <p:cNvCxnSpPr/>
          <p:nvPr/>
        </p:nvCxnSpPr>
        <p:spPr>
          <a:xfrm>
            <a:off x="676436" y="4403461"/>
            <a:ext cx="222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5174ED-E690-274D-8EAE-5CF9733337C1}"/>
              </a:ext>
            </a:extLst>
          </p:cNvPr>
          <p:cNvCxnSpPr/>
          <p:nvPr/>
        </p:nvCxnSpPr>
        <p:spPr>
          <a:xfrm>
            <a:off x="652685" y="4391586"/>
            <a:ext cx="2196935" cy="153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DB290-E38E-B445-BC9E-59B98F85079A}"/>
              </a:ext>
            </a:extLst>
          </p:cNvPr>
          <p:cNvSpPr txBox="1"/>
          <p:nvPr/>
        </p:nvSpPr>
        <p:spPr>
          <a:xfrm>
            <a:off x="2897122" y="2690882"/>
            <a:ext cx="6662057" cy="646331"/>
          </a:xfrm>
          <a:prstGeom prst="rect">
            <a:avLst/>
          </a:prstGeom>
          <a:noFill/>
        </p:spPr>
        <p:txBody>
          <a:bodyPr wrap="square" rtlCol="0">
            <a:spAutoFit/>
          </a:bodyPr>
          <a:lstStyle/>
          <a:p>
            <a:r>
              <a:rPr lang="fr-FR" dirty="0"/>
              <a:t>L’effet des récompenses sur notre comportement est médiatisé par le système dopaminergique</a:t>
            </a:r>
          </a:p>
        </p:txBody>
      </p:sp>
      <p:sp>
        <p:nvSpPr>
          <p:cNvPr id="13" name="TextBox 12">
            <a:extLst>
              <a:ext uri="{FF2B5EF4-FFF2-40B4-BE49-F238E27FC236}">
                <a16:creationId xmlns:a16="http://schemas.microsoft.com/office/drawing/2014/main" id="{59D839C2-0C91-3E48-9323-319E80F89B5C}"/>
              </a:ext>
            </a:extLst>
          </p:cNvPr>
          <p:cNvSpPr txBox="1"/>
          <p:nvPr/>
        </p:nvSpPr>
        <p:spPr>
          <a:xfrm>
            <a:off x="2897122" y="3316339"/>
            <a:ext cx="6175730" cy="369332"/>
          </a:xfrm>
          <a:prstGeom prst="rect">
            <a:avLst/>
          </a:prstGeom>
          <a:noFill/>
        </p:spPr>
        <p:txBody>
          <a:bodyPr wrap="none" rtlCol="0">
            <a:spAutoFit/>
          </a:bodyPr>
          <a:lstStyle/>
          <a:p>
            <a:r>
              <a:rPr lang="fr-FR" dirty="0"/>
              <a:t>Système dopaminergique = Système de récompense du cerveau</a:t>
            </a:r>
          </a:p>
        </p:txBody>
      </p:sp>
      <p:sp>
        <p:nvSpPr>
          <p:cNvPr id="14" name="TextBox 13">
            <a:extLst>
              <a:ext uri="{FF2B5EF4-FFF2-40B4-BE49-F238E27FC236}">
                <a16:creationId xmlns:a16="http://schemas.microsoft.com/office/drawing/2014/main" id="{83005B28-53A9-384E-B437-3603F7F18CF1}"/>
              </a:ext>
            </a:extLst>
          </p:cNvPr>
          <p:cNvSpPr txBox="1"/>
          <p:nvPr/>
        </p:nvSpPr>
        <p:spPr>
          <a:xfrm>
            <a:off x="2920873" y="4129130"/>
            <a:ext cx="6662057" cy="646331"/>
          </a:xfrm>
          <a:prstGeom prst="rect">
            <a:avLst/>
          </a:prstGeom>
          <a:noFill/>
        </p:spPr>
        <p:txBody>
          <a:bodyPr wrap="square" rtlCol="0">
            <a:spAutoFit/>
          </a:bodyPr>
          <a:lstStyle/>
          <a:p>
            <a:r>
              <a:rPr lang="fr-FR" dirty="0"/>
              <a:t>L’effet addictif des drogues est du à leur action sur le système dopaminergique</a:t>
            </a:r>
          </a:p>
        </p:txBody>
      </p:sp>
      <p:sp>
        <p:nvSpPr>
          <p:cNvPr id="15" name="TextBox 14">
            <a:extLst>
              <a:ext uri="{FF2B5EF4-FFF2-40B4-BE49-F238E27FC236}">
                <a16:creationId xmlns:a16="http://schemas.microsoft.com/office/drawing/2014/main" id="{A64F26B9-36FA-6041-9674-4FF38E180863}"/>
              </a:ext>
            </a:extLst>
          </p:cNvPr>
          <p:cNvSpPr txBox="1"/>
          <p:nvPr/>
        </p:nvSpPr>
        <p:spPr>
          <a:xfrm>
            <a:off x="2897122" y="5600337"/>
            <a:ext cx="6662057" cy="646331"/>
          </a:xfrm>
          <a:prstGeom prst="rect">
            <a:avLst/>
          </a:prstGeom>
          <a:noFill/>
        </p:spPr>
        <p:txBody>
          <a:bodyPr wrap="square" rtlCol="0">
            <a:spAutoFit/>
          </a:bodyPr>
          <a:lstStyle/>
          <a:p>
            <a:r>
              <a:rPr lang="fr-FR" dirty="0"/>
              <a:t>La libération phasique de dopamine provoque une sensation de plaisir</a:t>
            </a:r>
          </a:p>
        </p:txBody>
      </p:sp>
      <p:sp>
        <p:nvSpPr>
          <p:cNvPr id="16" name="TextBox 15">
            <a:extLst>
              <a:ext uri="{FF2B5EF4-FFF2-40B4-BE49-F238E27FC236}">
                <a16:creationId xmlns:a16="http://schemas.microsoft.com/office/drawing/2014/main" id="{C5C04576-13AB-E84E-BE42-6B39699B7647}"/>
              </a:ext>
            </a:extLst>
          </p:cNvPr>
          <p:cNvSpPr txBox="1"/>
          <p:nvPr/>
        </p:nvSpPr>
        <p:spPr>
          <a:xfrm>
            <a:off x="2897122" y="6241396"/>
            <a:ext cx="5416098" cy="369332"/>
          </a:xfrm>
          <a:prstGeom prst="rect">
            <a:avLst/>
          </a:prstGeom>
          <a:noFill/>
        </p:spPr>
        <p:txBody>
          <a:bodyPr wrap="none" rtlCol="0">
            <a:spAutoFit/>
          </a:bodyPr>
          <a:lstStyle/>
          <a:p>
            <a:r>
              <a:rPr lang="fr-FR" dirty="0"/>
              <a:t>Système dopaminergique = Centre de plaisir du cerveau</a:t>
            </a:r>
          </a:p>
        </p:txBody>
      </p:sp>
      <p:pic>
        <p:nvPicPr>
          <p:cNvPr id="17" name="Picture 16">
            <a:extLst>
              <a:ext uri="{FF2B5EF4-FFF2-40B4-BE49-F238E27FC236}">
                <a16:creationId xmlns:a16="http://schemas.microsoft.com/office/drawing/2014/main" id="{D035C242-9723-0646-B0AE-F8A16E83236B}"/>
              </a:ext>
            </a:extLst>
          </p:cNvPr>
          <p:cNvPicPr>
            <a:picLocks noChangeAspect="1"/>
          </p:cNvPicPr>
          <p:nvPr/>
        </p:nvPicPr>
        <p:blipFill>
          <a:blip r:embed="rId2"/>
          <a:stretch>
            <a:fillRect/>
          </a:stretch>
        </p:blipFill>
        <p:spPr>
          <a:xfrm>
            <a:off x="9872991" y="3014047"/>
            <a:ext cx="406488" cy="449276"/>
          </a:xfrm>
          <a:prstGeom prst="rect">
            <a:avLst/>
          </a:prstGeom>
        </p:spPr>
      </p:pic>
      <p:pic>
        <p:nvPicPr>
          <p:cNvPr id="18" name="Picture 17">
            <a:extLst>
              <a:ext uri="{FF2B5EF4-FFF2-40B4-BE49-F238E27FC236}">
                <a16:creationId xmlns:a16="http://schemas.microsoft.com/office/drawing/2014/main" id="{0D2565D0-2C5E-B449-9681-BA56135B0A21}"/>
              </a:ext>
            </a:extLst>
          </p:cNvPr>
          <p:cNvPicPr>
            <a:picLocks noChangeAspect="1"/>
          </p:cNvPicPr>
          <p:nvPr/>
        </p:nvPicPr>
        <p:blipFill>
          <a:blip r:embed="rId2"/>
          <a:stretch>
            <a:fillRect/>
          </a:stretch>
        </p:blipFill>
        <p:spPr>
          <a:xfrm>
            <a:off x="9872991" y="4129130"/>
            <a:ext cx="406488" cy="449276"/>
          </a:xfrm>
          <a:prstGeom prst="rect">
            <a:avLst/>
          </a:prstGeom>
        </p:spPr>
      </p:pic>
      <p:pic>
        <p:nvPicPr>
          <p:cNvPr id="19" name="Picture 18">
            <a:extLst>
              <a:ext uri="{FF2B5EF4-FFF2-40B4-BE49-F238E27FC236}">
                <a16:creationId xmlns:a16="http://schemas.microsoft.com/office/drawing/2014/main" id="{2903ABE9-9143-D645-A041-172FBD73AAAC}"/>
              </a:ext>
            </a:extLst>
          </p:cNvPr>
          <p:cNvPicPr>
            <a:picLocks noChangeAspect="1"/>
          </p:cNvPicPr>
          <p:nvPr/>
        </p:nvPicPr>
        <p:blipFill>
          <a:blip r:embed="rId3"/>
          <a:stretch>
            <a:fillRect/>
          </a:stretch>
        </p:blipFill>
        <p:spPr>
          <a:xfrm>
            <a:off x="9861677" y="5812825"/>
            <a:ext cx="401785" cy="379870"/>
          </a:xfrm>
          <a:prstGeom prst="rect">
            <a:avLst/>
          </a:prstGeom>
        </p:spPr>
      </p:pic>
      <p:sp>
        <p:nvSpPr>
          <p:cNvPr id="20" name="TextBox 19">
            <a:extLst>
              <a:ext uri="{FF2B5EF4-FFF2-40B4-BE49-F238E27FC236}">
                <a16:creationId xmlns:a16="http://schemas.microsoft.com/office/drawing/2014/main" id="{845D2D75-B628-AF49-A2C0-148750F72AE2}"/>
              </a:ext>
            </a:extLst>
          </p:cNvPr>
          <p:cNvSpPr txBox="1"/>
          <p:nvPr/>
        </p:nvSpPr>
        <p:spPr>
          <a:xfrm>
            <a:off x="427511" y="41413"/>
            <a:ext cx="7042697" cy="369332"/>
          </a:xfrm>
          <a:prstGeom prst="rect">
            <a:avLst/>
          </a:prstGeom>
          <a:noFill/>
        </p:spPr>
        <p:txBody>
          <a:bodyPr wrap="none" rtlCol="0">
            <a:spAutoFit/>
          </a:bodyPr>
          <a:lstStyle/>
          <a:p>
            <a:r>
              <a:rPr lang="fr-FR" dirty="0"/>
              <a:t>Le système dopaminergique est ancien d’un point de vue phylogénétique</a:t>
            </a:r>
          </a:p>
        </p:txBody>
      </p:sp>
      <p:sp>
        <p:nvSpPr>
          <p:cNvPr id="21" name="TextBox 20">
            <a:extLst>
              <a:ext uri="{FF2B5EF4-FFF2-40B4-BE49-F238E27FC236}">
                <a16:creationId xmlns:a16="http://schemas.microsoft.com/office/drawing/2014/main" id="{0B81989A-CE57-BF46-8BAB-52DBA0C9C119}"/>
              </a:ext>
            </a:extLst>
          </p:cNvPr>
          <p:cNvSpPr txBox="1"/>
          <p:nvPr/>
        </p:nvSpPr>
        <p:spPr>
          <a:xfrm>
            <a:off x="427510" y="416430"/>
            <a:ext cx="3364832" cy="369332"/>
          </a:xfrm>
          <a:prstGeom prst="rect">
            <a:avLst/>
          </a:prstGeom>
          <a:noFill/>
        </p:spPr>
        <p:txBody>
          <a:bodyPr wrap="none" rtlCol="0">
            <a:spAutoFit/>
          </a:bodyPr>
          <a:lstStyle/>
          <a:p>
            <a:r>
              <a:rPr lang="fr-FR" dirty="0"/>
              <a:t>Il cible des structures importantes</a:t>
            </a:r>
          </a:p>
        </p:txBody>
      </p:sp>
      <p:sp>
        <p:nvSpPr>
          <p:cNvPr id="22" name="TextBox 21">
            <a:extLst>
              <a:ext uri="{FF2B5EF4-FFF2-40B4-BE49-F238E27FC236}">
                <a16:creationId xmlns:a16="http://schemas.microsoft.com/office/drawing/2014/main" id="{51FAFCBA-6FD6-7A42-BF71-EAA0B89E932B}"/>
              </a:ext>
            </a:extLst>
          </p:cNvPr>
          <p:cNvSpPr txBox="1"/>
          <p:nvPr/>
        </p:nvSpPr>
        <p:spPr>
          <a:xfrm>
            <a:off x="427510" y="814080"/>
            <a:ext cx="8451031" cy="369332"/>
          </a:xfrm>
          <a:prstGeom prst="rect">
            <a:avLst/>
          </a:prstGeom>
          <a:noFill/>
        </p:spPr>
        <p:txBody>
          <a:bodyPr wrap="none" rtlCol="0">
            <a:spAutoFit/>
          </a:bodyPr>
          <a:lstStyle/>
          <a:p>
            <a:r>
              <a:rPr lang="fr-FR" dirty="0"/>
              <a:t>La libération de dopamine modifie les connections synaptiques au sein de ces structures</a:t>
            </a:r>
          </a:p>
        </p:txBody>
      </p:sp>
      <p:sp>
        <p:nvSpPr>
          <p:cNvPr id="23" name="TextBox 22">
            <a:extLst>
              <a:ext uri="{FF2B5EF4-FFF2-40B4-BE49-F238E27FC236}">
                <a16:creationId xmlns:a16="http://schemas.microsoft.com/office/drawing/2014/main" id="{F4F5113C-C4B3-AD48-8F57-BBB6C23C9B4B}"/>
              </a:ext>
            </a:extLst>
          </p:cNvPr>
          <p:cNvSpPr txBox="1"/>
          <p:nvPr/>
        </p:nvSpPr>
        <p:spPr>
          <a:xfrm>
            <a:off x="427509" y="1212281"/>
            <a:ext cx="6078523" cy="369332"/>
          </a:xfrm>
          <a:prstGeom prst="rect">
            <a:avLst/>
          </a:prstGeom>
          <a:noFill/>
        </p:spPr>
        <p:txBody>
          <a:bodyPr wrap="none" rtlCol="0">
            <a:spAutoFit/>
          </a:bodyPr>
          <a:lstStyle/>
          <a:p>
            <a:r>
              <a:rPr lang="fr-FR" dirty="0"/>
              <a:t>La libération phasique de dopamine renforce le comportement</a:t>
            </a:r>
          </a:p>
        </p:txBody>
      </p:sp>
    </p:spTree>
    <p:extLst>
      <p:ext uri="{BB962C8B-B14F-4D97-AF65-F5344CB8AC3E}">
        <p14:creationId xmlns:p14="http://schemas.microsoft.com/office/powerpoint/2010/main" val="11748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7AEFD-0BF5-FC4C-9BF2-AFC841FB42E7}"/>
              </a:ext>
            </a:extLst>
          </p:cNvPr>
          <p:cNvSpPr txBox="1"/>
          <p:nvPr/>
        </p:nvSpPr>
        <p:spPr>
          <a:xfrm>
            <a:off x="237507" y="306226"/>
            <a:ext cx="6662057" cy="646331"/>
          </a:xfrm>
          <a:prstGeom prst="rect">
            <a:avLst/>
          </a:prstGeom>
          <a:noFill/>
          <a:ln>
            <a:solidFill>
              <a:schemeClr val="tx1"/>
            </a:solidFill>
          </a:ln>
        </p:spPr>
        <p:txBody>
          <a:bodyPr wrap="square" rtlCol="0">
            <a:spAutoFit/>
          </a:bodyPr>
          <a:lstStyle/>
          <a:p>
            <a:r>
              <a:rPr lang="fr-FR" dirty="0"/>
              <a:t>L’effet des récompenses sur notre comportement est médiatisé par le système dopaminergique</a:t>
            </a:r>
          </a:p>
        </p:txBody>
      </p:sp>
      <p:sp>
        <p:nvSpPr>
          <p:cNvPr id="5" name="TextBox 4">
            <a:extLst>
              <a:ext uri="{FF2B5EF4-FFF2-40B4-BE49-F238E27FC236}">
                <a16:creationId xmlns:a16="http://schemas.microsoft.com/office/drawing/2014/main" id="{4DF23655-5B31-B949-B21F-859F227200D4}"/>
              </a:ext>
            </a:extLst>
          </p:cNvPr>
          <p:cNvSpPr txBox="1"/>
          <p:nvPr/>
        </p:nvSpPr>
        <p:spPr>
          <a:xfrm>
            <a:off x="1520041" y="1258784"/>
            <a:ext cx="8693918" cy="369332"/>
          </a:xfrm>
          <a:prstGeom prst="rect">
            <a:avLst/>
          </a:prstGeom>
          <a:noFill/>
        </p:spPr>
        <p:txBody>
          <a:bodyPr wrap="none" rtlCol="0">
            <a:spAutoFit/>
          </a:bodyPr>
          <a:lstStyle/>
          <a:p>
            <a:r>
              <a:rPr lang="fr-FR" dirty="0"/>
              <a:t>Argument 1 : Activer artificiellement le système dopaminergique renforce le comportement</a:t>
            </a:r>
          </a:p>
        </p:txBody>
      </p:sp>
      <p:sp>
        <p:nvSpPr>
          <p:cNvPr id="6" name="TextBox 5">
            <a:extLst>
              <a:ext uri="{FF2B5EF4-FFF2-40B4-BE49-F238E27FC236}">
                <a16:creationId xmlns:a16="http://schemas.microsoft.com/office/drawing/2014/main" id="{DF06154F-64B9-DF44-BEA4-450E860A440C}"/>
              </a:ext>
            </a:extLst>
          </p:cNvPr>
          <p:cNvSpPr txBox="1"/>
          <p:nvPr/>
        </p:nvSpPr>
        <p:spPr>
          <a:xfrm>
            <a:off x="1520041" y="2052452"/>
            <a:ext cx="8318239" cy="369332"/>
          </a:xfrm>
          <a:prstGeom prst="rect">
            <a:avLst/>
          </a:prstGeom>
          <a:noFill/>
        </p:spPr>
        <p:txBody>
          <a:bodyPr wrap="none" rtlCol="0">
            <a:spAutoFit/>
          </a:bodyPr>
          <a:lstStyle/>
          <a:p>
            <a:r>
              <a:rPr lang="fr-FR" dirty="0"/>
              <a:t>Argument 2 : Le système dopaminergique est ancien d’un point de vue phylogénétique</a:t>
            </a:r>
          </a:p>
        </p:txBody>
      </p:sp>
      <p:sp>
        <p:nvSpPr>
          <p:cNvPr id="7" name="TextBox 6">
            <a:extLst>
              <a:ext uri="{FF2B5EF4-FFF2-40B4-BE49-F238E27FC236}">
                <a16:creationId xmlns:a16="http://schemas.microsoft.com/office/drawing/2014/main" id="{D4180311-157B-2C44-B88E-FC7E1CC74FC2}"/>
              </a:ext>
            </a:extLst>
          </p:cNvPr>
          <p:cNvSpPr txBox="1"/>
          <p:nvPr/>
        </p:nvSpPr>
        <p:spPr>
          <a:xfrm>
            <a:off x="1520039" y="2915066"/>
            <a:ext cx="8627137" cy="646331"/>
          </a:xfrm>
          <a:prstGeom prst="rect">
            <a:avLst/>
          </a:prstGeom>
          <a:noFill/>
        </p:spPr>
        <p:txBody>
          <a:bodyPr wrap="square" rtlCol="0">
            <a:spAutoFit/>
          </a:bodyPr>
          <a:lstStyle/>
          <a:p>
            <a:r>
              <a:rPr lang="fr-FR" dirty="0"/>
              <a:t>Argument 3 : Le système dopaminergique se projette de manière diffuse vers des cibles importantes</a:t>
            </a:r>
          </a:p>
        </p:txBody>
      </p:sp>
      <p:sp>
        <p:nvSpPr>
          <p:cNvPr id="8" name="TextBox 7">
            <a:extLst>
              <a:ext uri="{FF2B5EF4-FFF2-40B4-BE49-F238E27FC236}">
                <a16:creationId xmlns:a16="http://schemas.microsoft.com/office/drawing/2014/main" id="{6EB58EB2-3F3A-3A45-8DAC-F8B945A1FB0D}"/>
              </a:ext>
            </a:extLst>
          </p:cNvPr>
          <p:cNvSpPr txBox="1"/>
          <p:nvPr/>
        </p:nvSpPr>
        <p:spPr>
          <a:xfrm>
            <a:off x="1520038" y="4054679"/>
            <a:ext cx="8627137" cy="646331"/>
          </a:xfrm>
          <a:prstGeom prst="rect">
            <a:avLst/>
          </a:prstGeom>
          <a:noFill/>
        </p:spPr>
        <p:txBody>
          <a:bodyPr wrap="square" rtlCol="0">
            <a:spAutoFit/>
          </a:bodyPr>
          <a:lstStyle/>
          <a:p>
            <a:r>
              <a:rPr lang="fr-FR" dirty="0"/>
              <a:t>Argument 4 : La dopamine joue un rôle critique dans la plasticité des connections le cortex et le striatum</a:t>
            </a:r>
          </a:p>
        </p:txBody>
      </p:sp>
      <p:sp>
        <p:nvSpPr>
          <p:cNvPr id="9" name="TextBox 8">
            <a:extLst>
              <a:ext uri="{FF2B5EF4-FFF2-40B4-BE49-F238E27FC236}">
                <a16:creationId xmlns:a16="http://schemas.microsoft.com/office/drawing/2014/main" id="{C25BE930-E0D4-1A44-867F-7A102CE482E3}"/>
              </a:ext>
            </a:extLst>
          </p:cNvPr>
          <p:cNvSpPr txBox="1"/>
          <p:nvPr/>
        </p:nvSpPr>
        <p:spPr>
          <a:xfrm>
            <a:off x="1520037" y="5003913"/>
            <a:ext cx="8627137" cy="646331"/>
          </a:xfrm>
          <a:prstGeom prst="rect">
            <a:avLst/>
          </a:prstGeom>
          <a:noFill/>
        </p:spPr>
        <p:txBody>
          <a:bodyPr wrap="square" rtlCol="0">
            <a:spAutoFit/>
          </a:bodyPr>
          <a:lstStyle/>
          <a:p>
            <a:r>
              <a:rPr lang="fr-FR" dirty="0"/>
              <a:t>Argument 5 : Interférer avec le système dopaminergique perturbe le renforcement d’un comportement avec des récompenses naturels.</a:t>
            </a:r>
          </a:p>
        </p:txBody>
      </p:sp>
    </p:spTree>
    <p:extLst>
      <p:ext uri="{BB962C8B-B14F-4D97-AF65-F5344CB8AC3E}">
        <p14:creationId xmlns:p14="http://schemas.microsoft.com/office/powerpoint/2010/main" val="4846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8010D3-32AD-844A-B97B-E8DCA992F3CD}"/>
              </a:ext>
            </a:extLst>
          </p:cNvPr>
          <p:cNvPicPr>
            <a:picLocks noChangeAspect="1"/>
          </p:cNvPicPr>
          <p:nvPr/>
        </p:nvPicPr>
        <p:blipFill>
          <a:blip r:embed="rId2"/>
          <a:stretch>
            <a:fillRect/>
          </a:stretch>
        </p:blipFill>
        <p:spPr>
          <a:xfrm>
            <a:off x="439964" y="209913"/>
            <a:ext cx="1754596" cy="2398484"/>
          </a:xfrm>
          <a:prstGeom prst="rect">
            <a:avLst/>
          </a:prstGeom>
        </p:spPr>
      </p:pic>
      <p:sp>
        <p:nvSpPr>
          <p:cNvPr id="5" name="TextBox 4">
            <a:extLst>
              <a:ext uri="{FF2B5EF4-FFF2-40B4-BE49-F238E27FC236}">
                <a16:creationId xmlns:a16="http://schemas.microsoft.com/office/drawing/2014/main" id="{1578D39F-D5C9-E446-A925-6683C4A9C98A}"/>
              </a:ext>
            </a:extLst>
          </p:cNvPr>
          <p:cNvSpPr txBox="1"/>
          <p:nvPr/>
        </p:nvSpPr>
        <p:spPr>
          <a:xfrm>
            <a:off x="794298" y="2743200"/>
            <a:ext cx="1045927" cy="369332"/>
          </a:xfrm>
          <a:prstGeom prst="rect">
            <a:avLst/>
          </a:prstGeom>
          <a:noFill/>
        </p:spPr>
        <p:txBody>
          <a:bodyPr wrap="none" rtlCol="0">
            <a:spAutoFit/>
          </a:bodyPr>
          <a:lstStyle/>
          <a:p>
            <a:r>
              <a:rPr lang="fr-FR" dirty="0"/>
              <a:t>Roy Wise</a:t>
            </a:r>
          </a:p>
        </p:txBody>
      </p:sp>
      <p:pic>
        <p:nvPicPr>
          <p:cNvPr id="6" name="Picture 5">
            <a:extLst>
              <a:ext uri="{FF2B5EF4-FFF2-40B4-BE49-F238E27FC236}">
                <a16:creationId xmlns:a16="http://schemas.microsoft.com/office/drawing/2014/main" id="{31D13ED3-C7BD-1E48-89A7-DECAD56711CC}"/>
              </a:ext>
            </a:extLst>
          </p:cNvPr>
          <p:cNvPicPr/>
          <p:nvPr/>
        </p:nvPicPr>
        <p:blipFill>
          <a:blip r:embed="rId3"/>
          <a:stretch>
            <a:fillRect/>
          </a:stretch>
        </p:blipFill>
        <p:spPr>
          <a:xfrm>
            <a:off x="5454432" y="2703401"/>
            <a:ext cx="6244046" cy="3357765"/>
          </a:xfrm>
          <a:prstGeom prst="rect">
            <a:avLst/>
          </a:prstGeom>
        </p:spPr>
      </p:pic>
      <p:sp>
        <p:nvSpPr>
          <p:cNvPr id="7" name="TextBox 6">
            <a:extLst>
              <a:ext uri="{FF2B5EF4-FFF2-40B4-BE49-F238E27FC236}">
                <a16:creationId xmlns:a16="http://schemas.microsoft.com/office/drawing/2014/main" id="{2CD57DF7-447D-E343-BCE9-33E3B3983D19}"/>
              </a:ext>
            </a:extLst>
          </p:cNvPr>
          <p:cNvSpPr txBox="1"/>
          <p:nvPr/>
        </p:nvSpPr>
        <p:spPr>
          <a:xfrm>
            <a:off x="2534195" y="836023"/>
            <a:ext cx="1927579" cy="369332"/>
          </a:xfrm>
          <a:prstGeom prst="rect">
            <a:avLst/>
          </a:prstGeom>
          <a:noFill/>
        </p:spPr>
        <p:txBody>
          <a:bodyPr wrap="none" rtlCol="0">
            <a:spAutoFit/>
          </a:bodyPr>
          <a:lstStyle/>
          <a:p>
            <a:r>
              <a:rPr lang="fr-FR" dirty="0"/>
              <a:t>Appui sur le levier </a:t>
            </a:r>
          </a:p>
        </p:txBody>
      </p:sp>
      <p:cxnSp>
        <p:nvCxnSpPr>
          <p:cNvPr id="9" name="Straight Arrow Connector 8">
            <a:extLst>
              <a:ext uri="{FF2B5EF4-FFF2-40B4-BE49-F238E27FC236}">
                <a16:creationId xmlns:a16="http://schemas.microsoft.com/office/drawing/2014/main" id="{C08CA1A9-A27D-9241-992C-86884029C978}"/>
              </a:ext>
            </a:extLst>
          </p:cNvPr>
          <p:cNvCxnSpPr>
            <a:cxnSpLocks/>
          </p:cNvCxnSpPr>
          <p:nvPr/>
        </p:nvCxnSpPr>
        <p:spPr>
          <a:xfrm>
            <a:off x="4519749" y="1005840"/>
            <a:ext cx="966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2F16A0-3336-B147-B756-7D842A7E1DF9}"/>
              </a:ext>
            </a:extLst>
          </p:cNvPr>
          <p:cNvSpPr txBox="1"/>
          <p:nvPr/>
        </p:nvSpPr>
        <p:spPr>
          <a:xfrm>
            <a:off x="5726836" y="836023"/>
            <a:ext cx="1181927" cy="369332"/>
          </a:xfrm>
          <a:prstGeom prst="rect">
            <a:avLst/>
          </a:prstGeom>
          <a:noFill/>
        </p:spPr>
        <p:txBody>
          <a:bodyPr wrap="none" rtlCol="0">
            <a:spAutoFit/>
          </a:bodyPr>
          <a:lstStyle/>
          <a:p>
            <a:r>
              <a:rPr lang="fr-FR" dirty="0"/>
              <a:t>Nourriture</a:t>
            </a:r>
          </a:p>
        </p:txBody>
      </p:sp>
      <p:sp>
        <p:nvSpPr>
          <p:cNvPr id="12" name="TextBox 11">
            <a:extLst>
              <a:ext uri="{FF2B5EF4-FFF2-40B4-BE49-F238E27FC236}">
                <a16:creationId xmlns:a16="http://schemas.microsoft.com/office/drawing/2014/main" id="{CF48E0D3-9802-BA44-B09D-FF3F012E5699}"/>
              </a:ext>
            </a:extLst>
          </p:cNvPr>
          <p:cNvSpPr txBox="1"/>
          <p:nvPr/>
        </p:nvSpPr>
        <p:spPr>
          <a:xfrm>
            <a:off x="2534195" y="209913"/>
            <a:ext cx="910827" cy="369332"/>
          </a:xfrm>
          <a:prstGeom prst="rect">
            <a:avLst/>
          </a:prstGeom>
          <a:noFill/>
        </p:spPr>
        <p:txBody>
          <a:bodyPr wrap="none" rtlCol="0">
            <a:spAutoFit/>
          </a:bodyPr>
          <a:lstStyle/>
          <a:p>
            <a:r>
              <a:rPr lang="fr-FR" dirty="0"/>
              <a:t>Phase 1</a:t>
            </a:r>
          </a:p>
        </p:txBody>
      </p:sp>
      <p:sp>
        <p:nvSpPr>
          <p:cNvPr id="13" name="TextBox 12">
            <a:extLst>
              <a:ext uri="{FF2B5EF4-FFF2-40B4-BE49-F238E27FC236}">
                <a16:creationId xmlns:a16="http://schemas.microsoft.com/office/drawing/2014/main" id="{A9A27F04-B5A9-9E45-B3AB-F636CEBBBEFB}"/>
              </a:ext>
            </a:extLst>
          </p:cNvPr>
          <p:cNvSpPr txBox="1"/>
          <p:nvPr/>
        </p:nvSpPr>
        <p:spPr>
          <a:xfrm>
            <a:off x="7323910" y="821174"/>
            <a:ext cx="1927579" cy="369332"/>
          </a:xfrm>
          <a:prstGeom prst="rect">
            <a:avLst/>
          </a:prstGeom>
          <a:noFill/>
        </p:spPr>
        <p:txBody>
          <a:bodyPr wrap="none" rtlCol="0">
            <a:spAutoFit/>
          </a:bodyPr>
          <a:lstStyle/>
          <a:p>
            <a:r>
              <a:rPr lang="fr-FR" dirty="0"/>
              <a:t>Appui sur le levier </a:t>
            </a:r>
          </a:p>
        </p:txBody>
      </p:sp>
      <p:cxnSp>
        <p:nvCxnSpPr>
          <p:cNvPr id="14" name="Straight Arrow Connector 13">
            <a:extLst>
              <a:ext uri="{FF2B5EF4-FFF2-40B4-BE49-F238E27FC236}">
                <a16:creationId xmlns:a16="http://schemas.microsoft.com/office/drawing/2014/main" id="{330BF3DF-2FD0-A942-B19A-DAD8658B0661}"/>
              </a:ext>
            </a:extLst>
          </p:cNvPr>
          <p:cNvCxnSpPr>
            <a:cxnSpLocks/>
          </p:cNvCxnSpPr>
          <p:nvPr/>
        </p:nvCxnSpPr>
        <p:spPr>
          <a:xfrm>
            <a:off x="9309464" y="990991"/>
            <a:ext cx="966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871B32-A0F9-ED4E-86BF-97E0C5E52DB8}"/>
              </a:ext>
            </a:extLst>
          </p:cNvPr>
          <p:cNvSpPr txBox="1"/>
          <p:nvPr/>
        </p:nvSpPr>
        <p:spPr>
          <a:xfrm>
            <a:off x="10516551" y="821174"/>
            <a:ext cx="1181927" cy="369332"/>
          </a:xfrm>
          <a:prstGeom prst="rect">
            <a:avLst/>
          </a:prstGeom>
          <a:noFill/>
        </p:spPr>
        <p:txBody>
          <a:bodyPr wrap="none" rtlCol="0">
            <a:spAutoFit/>
          </a:bodyPr>
          <a:lstStyle/>
          <a:p>
            <a:r>
              <a:rPr lang="fr-FR" dirty="0"/>
              <a:t>Nourriture</a:t>
            </a:r>
          </a:p>
        </p:txBody>
      </p:sp>
      <p:sp>
        <p:nvSpPr>
          <p:cNvPr id="16" name="TextBox 15">
            <a:extLst>
              <a:ext uri="{FF2B5EF4-FFF2-40B4-BE49-F238E27FC236}">
                <a16:creationId xmlns:a16="http://schemas.microsoft.com/office/drawing/2014/main" id="{A822D80A-80AB-1349-96DB-031BEBE71A2B}"/>
              </a:ext>
            </a:extLst>
          </p:cNvPr>
          <p:cNvSpPr txBox="1"/>
          <p:nvPr/>
        </p:nvSpPr>
        <p:spPr>
          <a:xfrm>
            <a:off x="7323910" y="195064"/>
            <a:ext cx="910827" cy="369332"/>
          </a:xfrm>
          <a:prstGeom prst="rect">
            <a:avLst/>
          </a:prstGeom>
          <a:noFill/>
        </p:spPr>
        <p:txBody>
          <a:bodyPr wrap="none" rtlCol="0">
            <a:spAutoFit/>
          </a:bodyPr>
          <a:lstStyle/>
          <a:p>
            <a:r>
              <a:rPr lang="fr-FR" dirty="0"/>
              <a:t>Phase 2</a:t>
            </a:r>
          </a:p>
        </p:txBody>
      </p:sp>
      <p:sp>
        <p:nvSpPr>
          <p:cNvPr id="17" name="TextBox 16">
            <a:extLst>
              <a:ext uri="{FF2B5EF4-FFF2-40B4-BE49-F238E27FC236}">
                <a16:creationId xmlns:a16="http://schemas.microsoft.com/office/drawing/2014/main" id="{D4BBCF3E-FCE1-C34E-9B0C-709EA504B569}"/>
              </a:ext>
            </a:extLst>
          </p:cNvPr>
          <p:cNvSpPr txBox="1"/>
          <p:nvPr/>
        </p:nvSpPr>
        <p:spPr>
          <a:xfrm>
            <a:off x="7369237" y="1311031"/>
            <a:ext cx="3000886" cy="369332"/>
          </a:xfrm>
          <a:prstGeom prst="rect">
            <a:avLst/>
          </a:prstGeom>
          <a:noFill/>
        </p:spPr>
        <p:txBody>
          <a:bodyPr wrap="none" rtlCol="0">
            <a:spAutoFit/>
          </a:bodyPr>
          <a:lstStyle/>
          <a:p>
            <a:r>
              <a:rPr lang="fr-FR" dirty="0"/>
              <a:t>Injection d’une solution saline</a:t>
            </a:r>
          </a:p>
        </p:txBody>
      </p:sp>
      <p:sp>
        <p:nvSpPr>
          <p:cNvPr id="18" name="TextBox 17">
            <a:extLst>
              <a:ext uri="{FF2B5EF4-FFF2-40B4-BE49-F238E27FC236}">
                <a16:creationId xmlns:a16="http://schemas.microsoft.com/office/drawing/2014/main" id="{936332AF-8266-E444-9436-1028D8727454}"/>
              </a:ext>
            </a:extLst>
          </p:cNvPr>
          <p:cNvSpPr txBox="1"/>
          <p:nvPr/>
        </p:nvSpPr>
        <p:spPr>
          <a:xfrm>
            <a:off x="7369237" y="1742693"/>
            <a:ext cx="4135427" cy="369332"/>
          </a:xfrm>
          <a:prstGeom prst="rect">
            <a:avLst/>
          </a:prstGeom>
          <a:noFill/>
        </p:spPr>
        <p:txBody>
          <a:bodyPr wrap="none" rtlCol="0">
            <a:spAutoFit/>
          </a:bodyPr>
          <a:lstStyle/>
          <a:p>
            <a:r>
              <a:rPr lang="fr-FR" dirty="0"/>
              <a:t>Injection d’un antagoniste de la dopamine</a:t>
            </a:r>
          </a:p>
        </p:txBody>
      </p:sp>
      <p:sp>
        <p:nvSpPr>
          <p:cNvPr id="19" name="TextBox 18">
            <a:extLst>
              <a:ext uri="{FF2B5EF4-FFF2-40B4-BE49-F238E27FC236}">
                <a16:creationId xmlns:a16="http://schemas.microsoft.com/office/drawing/2014/main" id="{8A777E63-C824-FB4A-BD13-CD6F6C86F490}"/>
              </a:ext>
            </a:extLst>
          </p:cNvPr>
          <p:cNvSpPr txBox="1"/>
          <p:nvPr/>
        </p:nvSpPr>
        <p:spPr>
          <a:xfrm>
            <a:off x="6504850" y="6375543"/>
            <a:ext cx="5609228" cy="276999"/>
          </a:xfrm>
          <a:prstGeom prst="rect">
            <a:avLst/>
          </a:prstGeom>
          <a:noFill/>
        </p:spPr>
        <p:txBody>
          <a:bodyPr wrap="none" rtlCol="0">
            <a:spAutoFit/>
          </a:bodyPr>
          <a:lstStyle/>
          <a:p>
            <a:r>
              <a:rPr lang="en-US" sz="1200" dirty="0" err="1">
                <a:latin typeface="Times"/>
                <a:cs typeface="Times"/>
              </a:rPr>
              <a:t>Fourisezos</a:t>
            </a:r>
            <a:r>
              <a:rPr lang="en-US" sz="1200" dirty="0">
                <a:latin typeface="Times"/>
                <a:cs typeface="Times"/>
              </a:rPr>
              <a:t> et al. (1978). </a:t>
            </a:r>
            <a:r>
              <a:rPr lang="en-US" sz="1200" i="1" dirty="0">
                <a:latin typeface="Times"/>
                <a:cs typeface="Times"/>
              </a:rPr>
              <a:t>Journal of Comparative and Physiological Psychology</a:t>
            </a:r>
            <a:r>
              <a:rPr lang="en-US" sz="1200" dirty="0">
                <a:latin typeface="Times"/>
                <a:cs typeface="Times"/>
              </a:rPr>
              <a:t> ,92, 661</a:t>
            </a:r>
          </a:p>
        </p:txBody>
      </p:sp>
    </p:spTree>
    <p:extLst>
      <p:ext uri="{BB962C8B-B14F-4D97-AF65-F5344CB8AC3E}">
        <p14:creationId xmlns:p14="http://schemas.microsoft.com/office/powerpoint/2010/main" val="33524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15" grpId="0"/>
      <p:bldP spid="16" grpId="0"/>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a:off x="4464015" y="5203830"/>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192330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a:off x="4464015" y="4563750"/>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290017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068D-4E49-9042-B55C-085CB20FE444}"/>
              </a:ext>
            </a:extLst>
          </p:cNvPr>
          <p:cNvSpPr>
            <a:spLocks noGrp="1"/>
          </p:cNvSpPr>
          <p:nvPr>
            <p:ph type="ctrTitle"/>
          </p:nvPr>
        </p:nvSpPr>
        <p:spPr>
          <a:xfrm>
            <a:off x="1524000" y="362342"/>
            <a:ext cx="9144000" cy="2387600"/>
          </a:xfrm>
        </p:spPr>
        <p:txBody>
          <a:bodyPr/>
          <a:lstStyle/>
          <a:p>
            <a:r>
              <a:rPr lang="fr-FR" dirty="0"/>
              <a:t>Cerveau et Récompense</a:t>
            </a:r>
            <a:br>
              <a:rPr lang="fr-FR" dirty="0"/>
            </a:br>
            <a:r>
              <a:rPr lang="fr-FR" dirty="0"/>
              <a:t>Episode 2</a:t>
            </a:r>
          </a:p>
        </p:txBody>
      </p:sp>
      <p:sp>
        <p:nvSpPr>
          <p:cNvPr id="3" name="Subtitle 2">
            <a:extLst>
              <a:ext uri="{FF2B5EF4-FFF2-40B4-BE49-F238E27FC236}">
                <a16:creationId xmlns:a16="http://schemas.microsoft.com/office/drawing/2014/main" id="{F06CBC20-EA09-E449-B595-E4F2A3538D6F}"/>
              </a:ext>
            </a:extLst>
          </p:cNvPr>
          <p:cNvSpPr>
            <a:spLocks noGrp="1"/>
          </p:cNvSpPr>
          <p:nvPr>
            <p:ph type="subTitle" idx="1"/>
          </p:nvPr>
        </p:nvSpPr>
        <p:spPr/>
        <p:txBody>
          <a:bodyPr>
            <a:normAutofit/>
          </a:bodyPr>
          <a:lstStyle/>
          <a:p>
            <a:r>
              <a:rPr lang="en-US" dirty="0"/>
              <a:t>M1 </a:t>
            </a:r>
            <a:r>
              <a:rPr lang="en-US" dirty="0" err="1"/>
              <a:t>Psychologie</a:t>
            </a:r>
            <a:endParaRPr lang="en-US" dirty="0"/>
          </a:p>
          <a:p>
            <a:r>
              <a:rPr lang="en-US" dirty="0"/>
              <a:t>Option de specialization </a:t>
            </a:r>
            <a:r>
              <a:rPr lang="en-US" dirty="0" err="1"/>
              <a:t>Psychologie</a:t>
            </a:r>
            <a:r>
              <a:rPr lang="en-US" dirty="0"/>
              <a:t> du </a:t>
            </a:r>
            <a:r>
              <a:rPr lang="en-US" dirty="0" err="1"/>
              <a:t>Comportement</a:t>
            </a:r>
            <a:r>
              <a:rPr lang="en-US" dirty="0"/>
              <a:t> et de </a:t>
            </a:r>
            <a:r>
              <a:rPr lang="en-US" dirty="0" err="1"/>
              <a:t>l’apprentissage</a:t>
            </a:r>
            <a:endParaRPr lang="en-US" dirty="0"/>
          </a:p>
        </p:txBody>
      </p:sp>
    </p:spTree>
    <p:extLst>
      <p:ext uri="{BB962C8B-B14F-4D97-AF65-F5344CB8AC3E}">
        <p14:creationId xmlns:p14="http://schemas.microsoft.com/office/powerpoint/2010/main" val="3224363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a:off x="4464015" y="3753853"/>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224298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a:off x="4464015"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1089392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16200000">
            <a:off x="4464015"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313968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16200000">
            <a:off x="3432337"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2117590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16200000">
            <a:off x="2851667" y="2386868"/>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pic>
        <p:nvPicPr>
          <p:cNvPr id="11" name="Picture 10">
            <a:extLst>
              <a:ext uri="{FF2B5EF4-FFF2-40B4-BE49-F238E27FC236}">
                <a16:creationId xmlns:a16="http://schemas.microsoft.com/office/drawing/2014/main" id="{2775FB88-9380-C840-9241-F3D7C879F0E2}"/>
              </a:ext>
            </a:extLst>
          </p:cNvPr>
          <p:cNvPicPr>
            <a:picLocks noChangeAspect="1"/>
          </p:cNvPicPr>
          <p:nvPr/>
        </p:nvPicPr>
        <p:blipFill>
          <a:blip r:embed="rId4"/>
          <a:stretch>
            <a:fillRect/>
          </a:stretch>
        </p:blipFill>
        <p:spPr>
          <a:xfrm>
            <a:off x="2186342" y="2648514"/>
            <a:ext cx="401785" cy="379870"/>
          </a:xfrm>
          <a:prstGeom prst="rect">
            <a:avLst/>
          </a:prstGeom>
        </p:spPr>
      </p:pic>
    </p:spTree>
    <p:extLst>
      <p:ext uri="{BB962C8B-B14F-4D97-AF65-F5344CB8AC3E}">
        <p14:creationId xmlns:p14="http://schemas.microsoft.com/office/powerpoint/2010/main" val="41716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a:off x="4464015"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714606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5400000">
            <a:off x="4464015"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1570198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5400000">
            <a:off x="5509957" y="2386870"/>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spTree>
    <p:extLst>
      <p:ext uri="{BB962C8B-B14F-4D97-AF65-F5344CB8AC3E}">
        <p14:creationId xmlns:p14="http://schemas.microsoft.com/office/powerpoint/2010/main" val="1379900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6EFF3-A01B-824F-8892-80E07785D7FF}"/>
              </a:ext>
            </a:extLst>
          </p:cNvPr>
          <p:cNvSpPr/>
          <p:nvPr/>
        </p:nvSpPr>
        <p:spPr>
          <a:xfrm>
            <a:off x="4297677" y="3478530"/>
            <a:ext cx="1188720"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CCACC6-5E23-8648-9EC5-3AA3A2187C0B}"/>
              </a:ext>
            </a:extLst>
          </p:cNvPr>
          <p:cNvSpPr/>
          <p:nvPr/>
        </p:nvSpPr>
        <p:spPr>
          <a:xfrm>
            <a:off x="2671351" y="2198370"/>
            <a:ext cx="4441371" cy="128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56E4C152-CF3C-8C4E-A205-3CE3119B7963}"/>
              </a:ext>
            </a:extLst>
          </p:cNvPr>
          <p:cNvPicPr>
            <a:picLocks noChangeAspect="1"/>
          </p:cNvPicPr>
          <p:nvPr/>
        </p:nvPicPr>
        <p:blipFill>
          <a:blip r:embed="rId2"/>
          <a:stretch>
            <a:fillRect/>
          </a:stretch>
        </p:blipFill>
        <p:spPr>
          <a:xfrm rot="5400000">
            <a:off x="6233120" y="2386869"/>
            <a:ext cx="856041" cy="903162"/>
          </a:xfrm>
          <a:prstGeom prst="rect">
            <a:avLst/>
          </a:prstGeom>
        </p:spPr>
      </p:pic>
      <p:pic>
        <p:nvPicPr>
          <p:cNvPr id="8" name="Picture 7">
            <a:extLst>
              <a:ext uri="{FF2B5EF4-FFF2-40B4-BE49-F238E27FC236}">
                <a16:creationId xmlns:a16="http://schemas.microsoft.com/office/drawing/2014/main" id="{BF0F4CD6-FBC5-F34D-B774-1F020DBA71EB}"/>
              </a:ext>
            </a:extLst>
          </p:cNvPr>
          <p:cNvPicPr>
            <a:picLocks noChangeAspect="1"/>
          </p:cNvPicPr>
          <p:nvPr/>
        </p:nvPicPr>
        <p:blipFill>
          <a:blip r:embed="rId3"/>
          <a:stretch>
            <a:fillRect/>
          </a:stretch>
        </p:blipFill>
        <p:spPr>
          <a:xfrm>
            <a:off x="228054" y="252003"/>
            <a:ext cx="1875065" cy="1875065"/>
          </a:xfrm>
          <a:prstGeom prst="rect">
            <a:avLst/>
          </a:prstGeom>
        </p:spPr>
      </p:pic>
      <p:sp>
        <p:nvSpPr>
          <p:cNvPr id="9" name="TextBox 8">
            <a:extLst>
              <a:ext uri="{FF2B5EF4-FFF2-40B4-BE49-F238E27FC236}">
                <a16:creationId xmlns:a16="http://schemas.microsoft.com/office/drawing/2014/main" id="{EDF1A2F5-E086-3C4B-A8AE-BD7F9F2C6C39}"/>
              </a:ext>
            </a:extLst>
          </p:cNvPr>
          <p:cNvSpPr txBox="1"/>
          <p:nvPr/>
        </p:nvSpPr>
        <p:spPr>
          <a:xfrm>
            <a:off x="374120" y="2198370"/>
            <a:ext cx="1728999" cy="369332"/>
          </a:xfrm>
          <a:prstGeom prst="rect">
            <a:avLst/>
          </a:prstGeom>
          <a:noFill/>
        </p:spPr>
        <p:txBody>
          <a:bodyPr wrap="none" rtlCol="0">
            <a:spAutoFit/>
          </a:bodyPr>
          <a:lstStyle/>
          <a:p>
            <a:r>
              <a:rPr lang="fr-FR" dirty="0"/>
              <a:t>Richard </a:t>
            </a:r>
            <a:r>
              <a:rPr lang="fr-FR" dirty="0" err="1"/>
              <a:t>Palmiter</a:t>
            </a:r>
            <a:endParaRPr lang="fr-FR" dirty="0"/>
          </a:p>
        </p:txBody>
      </p:sp>
      <p:sp>
        <p:nvSpPr>
          <p:cNvPr id="10" name="TextBox 9">
            <a:extLst>
              <a:ext uri="{FF2B5EF4-FFF2-40B4-BE49-F238E27FC236}">
                <a16:creationId xmlns:a16="http://schemas.microsoft.com/office/drawing/2014/main" id="{0EBDC318-C912-BE42-A0D9-92FA01355502}"/>
              </a:ext>
            </a:extLst>
          </p:cNvPr>
          <p:cNvSpPr txBox="1"/>
          <p:nvPr/>
        </p:nvSpPr>
        <p:spPr>
          <a:xfrm>
            <a:off x="6948987" y="6352359"/>
            <a:ext cx="5119928" cy="276999"/>
          </a:xfrm>
          <a:prstGeom prst="rect">
            <a:avLst/>
          </a:prstGeom>
          <a:noFill/>
        </p:spPr>
        <p:txBody>
          <a:bodyPr wrap="none" rtlCol="0">
            <a:spAutoFit/>
          </a:bodyPr>
          <a:lstStyle/>
          <a:p>
            <a:r>
              <a:rPr lang="en-US" sz="1200" dirty="0" err="1">
                <a:latin typeface="Times"/>
                <a:cs typeface="Times"/>
              </a:rPr>
              <a:t>Zweifel</a:t>
            </a:r>
            <a:r>
              <a:rPr lang="en-US" sz="1200" dirty="0">
                <a:latin typeface="Times"/>
                <a:cs typeface="Times"/>
              </a:rPr>
              <a:t> et al. (2009). </a:t>
            </a:r>
            <a:r>
              <a:rPr lang="en-US" sz="1200" i="1" dirty="0">
                <a:latin typeface="Times"/>
                <a:cs typeface="Times"/>
              </a:rPr>
              <a:t>Proceedings of National Academy of Sciences</a:t>
            </a:r>
            <a:r>
              <a:rPr lang="en-US" sz="1200" dirty="0">
                <a:latin typeface="Times"/>
                <a:cs typeface="Times"/>
              </a:rPr>
              <a:t>, 106, 7281.</a:t>
            </a:r>
          </a:p>
        </p:txBody>
      </p:sp>
      <p:pic>
        <p:nvPicPr>
          <p:cNvPr id="11" name="Picture 10">
            <a:extLst>
              <a:ext uri="{FF2B5EF4-FFF2-40B4-BE49-F238E27FC236}">
                <a16:creationId xmlns:a16="http://schemas.microsoft.com/office/drawing/2014/main" id="{7F24DB9E-783E-4149-B0FA-1CDDDD243CFE}"/>
              </a:ext>
            </a:extLst>
          </p:cNvPr>
          <p:cNvPicPr>
            <a:picLocks noChangeAspect="1"/>
          </p:cNvPicPr>
          <p:nvPr/>
        </p:nvPicPr>
        <p:blipFill>
          <a:blip r:embed="rId4"/>
          <a:stretch>
            <a:fillRect/>
          </a:stretch>
        </p:blipFill>
        <p:spPr>
          <a:xfrm>
            <a:off x="7274466" y="2613812"/>
            <a:ext cx="406488" cy="449276"/>
          </a:xfrm>
          <a:prstGeom prst="rect">
            <a:avLst/>
          </a:prstGeom>
        </p:spPr>
      </p:pic>
      <p:sp>
        <p:nvSpPr>
          <p:cNvPr id="2" name="TextBox 1">
            <a:extLst>
              <a:ext uri="{FF2B5EF4-FFF2-40B4-BE49-F238E27FC236}">
                <a16:creationId xmlns:a16="http://schemas.microsoft.com/office/drawing/2014/main" id="{A51D32DF-0FDA-4546-B1CA-038259312C8C}"/>
              </a:ext>
            </a:extLst>
          </p:cNvPr>
          <p:cNvSpPr txBox="1"/>
          <p:nvPr/>
        </p:nvSpPr>
        <p:spPr>
          <a:xfrm>
            <a:off x="6203286" y="4013018"/>
            <a:ext cx="1686680" cy="369332"/>
          </a:xfrm>
          <a:prstGeom prst="rect">
            <a:avLst/>
          </a:prstGeom>
          <a:noFill/>
        </p:spPr>
        <p:txBody>
          <a:bodyPr wrap="none" rtlCol="0">
            <a:spAutoFit/>
          </a:bodyPr>
          <a:lstStyle/>
          <a:p>
            <a:r>
              <a:rPr lang="fr-FR" dirty="0"/>
              <a:t>Souris normales</a:t>
            </a:r>
          </a:p>
        </p:txBody>
      </p:sp>
      <p:sp>
        <p:nvSpPr>
          <p:cNvPr id="13" name="TextBox 12">
            <a:extLst>
              <a:ext uri="{FF2B5EF4-FFF2-40B4-BE49-F238E27FC236}">
                <a16:creationId xmlns:a16="http://schemas.microsoft.com/office/drawing/2014/main" id="{425F52F2-81DC-B64E-9B93-4BA4963437AB}"/>
              </a:ext>
            </a:extLst>
          </p:cNvPr>
          <p:cNvSpPr txBox="1"/>
          <p:nvPr/>
        </p:nvSpPr>
        <p:spPr>
          <a:xfrm>
            <a:off x="6203286" y="4509644"/>
            <a:ext cx="3231526" cy="369332"/>
          </a:xfrm>
          <a:prstGeom prst="rect">
            <a:avLst/>
          </a:prstGeom>
          <a:noFill/>
        </p:spPr>
        <p:txBody>
          <a:bodyPr wrap="none" rtlCol="0">
            <a:spAutoFit/>
          </a:bodyPr>
          <a:lstStyle/>
          <a:p>
            <a:r>
              <a:rPr lang="fr-FR" dirty="0"/>
              <a:t>Souris génétiquement modifiées</a:t>
            </a:r>
          </a:p>
        </p:txBody>
      </p:sp>
      <p:sp>
        <p:nvSpPr>
          <p:cNvPr id="3" name="TextBox 2">
            <a:extLst>
              <a:ext uri="{FF2B5EF4-FFF2-40B4-BE49-F238E27FC236}">
                <a16:creationId xmlns:a16="http://schemas.microsoft.com/office/drawing/2014/main" id="{B1933583-BA39-9C4E-B7E7-9D59A0FDB40F}"/>
              </a:ext>
            </a:extLst>
          </p:cNvPr>
          <p:cNvSpPr txBox="1"/>
          <p:nvPr/>
        </p:nvSpPr>
        <p:spPr>
          <a:xfrm>
            <a:off x="7680954" y="4915444"/>
            <a:ext cx="4116961" cy="369332"/>
          </a:xfrm>
          <a:prstGeom prst="rect">
            <a:avLst/>
          </a:prstGeom>
          <a:noFill/>
        </p:spPr>
        <p:txBody>
          <a:bodyPr wrap="none" rtlCol="0">
            <a:spAutoFit/>
          </a:bodyPr>
          <a:lstStyle/>
          <a:p>
            <a:r>
              <a:rPr lang="fr-FR" dirty="0"/>
              <a:t>Activité dopaminergique tonique normale</a:t>
            </a:r>
          </a:p>
        </p:txBody>
      </p:sp>
      <p:sp>
        <p:nvSpPr>
          <p:cNvPr id="14" name="TextBox 13">
            <a:extLst>
              <a:ext uri="{FF2B5EF4-FFF2-40B4-BE49-F238E27FC236}">
                <a16:creationId xmlns:a16="http://schemas.microsoft.com/office/drawing/2014/main" id="{43344FFE-D4FD-D744-88B5-9232B6F52D05}"/>
              </a:ext>
            </a:extLst>
          </p:cNvPr>
          <p:cNvSpPr txBox="1"/>
          <p:nvPr/>
        </p:nvSpPr>
        <p:spPr>
          <a:xfrm>
            <a:off x="7622444" y="5334914"/>
            <a:ext cx="4233980" cy="369332"/>
          </a:xfrm>
          <a:prstGeom prst="rect">
            <a:avLst/>
          </a:prstGeom>
          <a:noFill/>
        </p:spPr>
        <p:txBody>
          <a:bodyPr wrap="none" rtlCol="0">
            <a:spAutoFit/>
          </a:bodyPr>
          <a:lstStyle/>
          <a:p>
            <a:r>
              <a:rPr lang="fr-FR" dirty="0"/>
              <a:t>Réponse dopaminergique phasique réduite</a:t>
            </a:r>
          </a:p>
        </p:txBody>
      </p:sp>
      <p:pic>
        <p:nvPicPr>
          <p:cNvPr id="4" name="Picture 3">
            <a:extLst>
              <a:ext uri="{FF2B5EF4-FFF2-40B4-BE49-F238E27FC236}">
                <a16:creationId xmlns:a16="http://schemas.microsoft.com/office/drawing/2014/main" id="{66E87074-4F26-3640-A4C7-1E591A4FFCB0}"/>
              </a:ext>
            </a:extLst>
          </p:cNvPr>
          <p:cNvPicPr>
            <a:picLocks noChangeAspect="1"/>
          </p:cNvPicPr>
          <p:nvPr/>
        </p:nvPicPr>
        <p:blipFill>
          <a:blip r:embed="rId5"/>
          <a:stretch>
            <a:fillRect/>
          </a:stretch>
        </p:blipFill>
        <p:spPr>
          <a:xfrm>
            <a:off x="8010116" y="271688"/>
            <a:ext cx="4037375" cy="3088238"/>
          </a:xfrm>
          <a:prstGeom prst="rect">
            <a:avLst/>
          </a:prstGeom>
        </p:spPr>
      </p:pic>
    </p:spTree>
    <p:extLst>
      <p:ext uri="{BB962C8B-B14F-4D97-AF65-F5344CB8AC3E}">
        <p14:creationId xmlns:p14="http://schemas.microsoft.com/office/powerpoint/2010/main" val="393806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7AEFD-0BF5-FC4C-9BF2-AFC841FB42E7}"/>
              </a:ext>
            </a:extLst>
          </p:cNvPr>
          <p:cNvSpPr txBox="1"/>
          <p:nvPr/>
        </p:nvSpPr>
        <p:spPr>
          <a:xfrm>
            <a:off x="237507" y="306226"/>
            <a:ext cx="6662057" cy="646331"/>
          </a:xfrm>
          <a:prstGeom prst="rect">
            <a:avLst/>
          </a:prstGeom>
          <a:noFill/>
          <a:ln>
            <a:solidFill>
              <a:schemeClr val="tx1"/>
            </a:solidFill>
          </a:ln>
        </p:spPr>
        <p:txBody>
          <a:bodyPr wrap="square" rtlCol="0">
            <a:spAutoFit/>
          </a:bodyPr>
          <a:lstStyle/>
          <a:p>
            <a:r>
              <a:rPr lang="fr-FR" dirty="0"/>
              <a:t>L’effet des récompenses sur notre comportement est médiatisé par le système dopaminergique</a:t>
            </a:r>
          </a:p>
        </p:txBody>
      </p:sp>
      <p:sp>
        <p:nvSpPr>
          <p:cNvPr id="5" name="TextBox 4">
            <a:extLst>
              <a:ext uri="{FF2B5EF4-FFF2-40B4-BE49-F238E27FC236}">
                <a16:creationId xmlns:a16="http://schemas.microsoft.com/office/drawing/2014/main" id="{4DF23655-5B31-B949-B21F-859F227200D4}"/>
              </a:ext>
            </a:extLst>
          </p:cNvPr>
          <p:cNvSpPr txBox="1"/>
          <p:nvPr/>
        </p:nvSpPr>
        <p:spPr>
          <a:xfrm>
            <a:off x="1520041" y="1258784"/>
            <a:ext cx="8693918" cy="369332"/>
          </a:xfrm>
          <a:prstGeom prst="rect">
            <a:avLst/>
          </a:prstGeom>
          <a:noFill/>
        </p:spPr>
        <p:txBody>
          <a:bodyPr wrap="none" rtlCol="0">
            <a:spAutoFit/>
          </a:bodyPr>
          <a:lstStyle/>
          <a:p>
            <a:r>
              <a:rPr lang="fr-FR" dirty="0"/>
              <a:t>Argument 1 : Activer artificiellement le système dopaminergique renforce le comportement</a:t>
            </a:r>
          </a:p>
        </p:txBody>
      </p:sp>
      <p:sp>
        <p:nvSpPr>
          <p:cNvPr id="6" name="TextBox 5">
            <a:extLst>
              <a:ext uri="{FF2B5EF4-FFF2-40B4-BE49-F238E27FC236}">
                <a16:creationId xmlns:a16="http://schemas.microsoft.com/office/drawing/2014/main" id="{DF06154F-64B9-DF44-BEA4-450E860A440C}"/>
              </a:ext>
            </a:extLst>
          </p:cNvPr>
          <p:cNvSpPr txBox="1"/>
          <p:nvPr/>
        </p:nvSpPr>
        <p:spPr>
          <a:xfrm>
            <a:off x="1520041" y="2052452"/>
            <a:ext cx="8318239" cy="369332"/>
          </a:xfrm>
          <a:prstGeom prst="rect">
            <a:avLst/>
          </a:prstGeom>
          <a:noFill/>
        </p:spPr>
        <p:txBody>
          <a:bodyPr wrap="none" rtlCol="0">
            <a:spAutoFit/>
          </a:bodyPr>
          <a:lstStyle/>
          <a:p>
            <a:r>
              <a:rPr lang="fr-FR" dirty="0"/>
              <a:t>Argument 2 : Le système dopaminergique est ancien d’un point de vue phylogénétique</a:t>
            </a:r>
          </a:p>
        </p:txBody>
      </p:sp>
      <p:sp>
        <p:nvSpPr>
          <p:cNvPr id="7" name="TextBox 6">
            <a:extLst>
              <a:ext uri="{FF2B5EF4-FFF2-40B4-BE49-F238E27FC236}">
                <a16:creationId xmlns:a16="http://schemas.microsoft.com/office/drawing/2014/main" id="{D4180311-157B-2C44-B88E-FC7E1CC74FC2}"/>
              </a:ext>
            </a:extLst>
          </p:cNvPr>
          <p:cNvSpPr txBox="1"/>
          <p:nvPr/>
        </p:nvSpPr>
        <p:spPr>
          <a:xfrm>
            <a:off x="1520039" y="2915066"/>
            <a:ext cx="8627137" cy="646331"/>
          </a:xfrm>
          <a:prstGeom prst="rect">
            <a:avLst/>
          </a:prstGeom>
          <a:noFill/>
        </p:spPr>
        <p:txBody>
          <a:bodyPr wrap="square" rtlCol="0">
            <a:spAutoFit/>
          </a:bodyPr>
          <a:lstStyle/>
          <a:p>
            <a:r>
              <a:rPr lang="fr-FR" dirty="0"/>
              <a:t>Argument 3 : Le système dopaminergique se projette de manière diffuse vers des cibles importantes</a:t>
            </a:r>
          </a:p>
        </p:txBody>
      </p:sp>
      <p:sp>
        <p:nvSpPr>
          <p:cNvPr id="8" name="TextBox 7">
            <a:extLst>
              <a:ext uri="{FF2B5EF4-FFF2-40B4-BE49-F238E27FC236}">
                <a16:creationId xmlns:a16="http://schemas.microsoft.com/office/drawing/2014/main" id="{6EB58EB2-3F3A-3A45-8DAC-F8B945A1FB0D}"/>
              </a:ext>
            </a:extLst>
          </p:cNvPr>
          <p:cNvSpPr txBox="1"/>
          <p:nvPr/>
        </p:nvSpPr>
        <p:spPr>
          <a:xfrm>
            <a:off x="1520038" y="4054679"/>
            <a:ext cx="8627137" cy="646331"/>
          </a:xfrm>
          <a:prstGeom prst="rect">
            <a:avLst/>
          </a:prstGeom>
          <a:noFill/>
        </p:spPr>
        <p:txBody>
          <a:bodyPr wrap="square" rtlCol="0">
            <a:spAutoFit/>
          </a:bodyPr>
          <a:lstStyle/>
          <a:p>
            <a:r>
              <a:rPr lang="fr-FR" dirty="0"/>
              <a:t>Argument 4 : La dopamine joue un rôle critique dans la plasticité des connections le cortex et le striatum</a:t>
            </a:r>
          </a:p>
        </p:txBody>
      </p:sp>
      <p:sp>
        <p:nvSpPr>
          <p:cNvPr id="9" name="TextBox 8">
            <a:extLst>
              <a:ext uri="{FF2B5EF4-FFF2-40B4-BE49-F238E27FC236}">
                <a16:creationId xmlns:a16="http://schemas.microsoft.com/office/drawing/2014/main" id="{C25BE930-E0D4-1A44-867F-7A102CE482E3}"/>
              </a:ext>
            </a:extLst>
          </p:cNvPr>
          <p:cNvSpPr txBox="1"/>
          <p:nvPr/>
        </p:nvSpPr>
        <p:spPr>
          <a:xfrm>
            <a:off x="1520037" y="5003913"/>
            <a:ext cx="8627137" cy="646331"/>
          </a:xfrm>
          <a:prstGeom prst="rect">
            <a:avLst/>
          </a:prstGeom>
          <a:noFill/>
        </p:spPr>
        <p:txBody>
          <a:bodyPr wrap="square" rtlCol="0">
            <a:spAutoFit/>
          </a:bodyPr>
          <a:lstStyle/>
          <a:p>
            <a:r>
              <a:rPr lang="fr-FR" dirty="0"/>
              <a:t>Argument 5 : Interférer avec le système dopaminergique perturbe le renforcement d’un comportement avec des récompenses naturels.</a:t>
            </a:r>
          </a:p>
        </p:txBody>
      </p:sp>
      <p:sp>
        <p:nvSpPr>
          <p:cNvPr id="2" name="TextBox 1">
            <a:extLst>
              <a:ext uri="{FF2B5EF4-FFF2-40B4-BE49-F238E27FC236}">
                <a16:creationId xmlns:a16="http://schemas.microsoft.com/office/drawing/2014/main" id="{1F2BCE33-6598-D84B-86BA-F6EDD9AC174C}"/>
              </a:ext>
            </a:extLst>
          </p:cNvPr>
          <p:cNvSpPr txBox="1"/>
          <p:nvPr/>
        </p:nvSpPr>
        <p:spPr>
          <a:xfrm>
            <a:off x="6296297" y="6186698"/>
            <a:ext cx="6075638" cy="369332"/>
          </a:xfrm>
          <a:prstGeom prst="rect">
            <a:avLst/>
          </a:prstGeom>
          <a:noFill/>
        </p:spPr>
        <p:txBody>
          <a:bodyPr wrap="none" rtlCol="0">
            <a:spAutoFit/>
          </a:bodyPr>
          <a:lstStyle/>
          <a:p>
            <a:r>
              <a:rPr lang="fr-FR" dirty="0"/>
              <a:t>Système dopaminergique = circuit de récompense du cerveau</a:t>
            </a:r>
          </a:p>
        </p:txBody>
      </p:sp>
    </p:spTree>
    <p:extLst>
      <p:ext uri="{BB962C8B-B14F-4D97-AF65-F5344CB8AC3E}">
        <p14:creationId xmlns:p14="http://schemas.microsoft.com/office/powerpoint/2010/main" val="719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F440808C-2440-A14A-A439-F846C40316A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7" name="Straight Arrow Connector 6">
            <a:extLst>
              <a:ext uri="{FF2B5EF4-FFF2-40B4-BE49-F238E27FC236}">
                <a16:creationId xmlns:a16="http://schemas.microsoft.com/office/drawing/2014/main" id="{F43E657F-819E-D244-AF58-82B0F3B0FCB0}"/>
              </a:ext>
            </a:extLst>
          </p:cNvPr>
          <p:cNvCxnSpPr/>
          <p:nvPr/>
        </p:nvCxnSpPr>
        <p:spPr>
          <a:xfrm flipH="1">
            <a:off x="10153402" y="4904509"/>
            <a:ext cx="525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10734674" y="4766009"/>
            <a:ext cx="604653" cy="276999"/>
          </a:xfrm>
          <a:prstGeom prst="rect">
            <a:avLst/>
          </a:prstGeom>
          <a:noFill/>
        </p:spPr>
        <p:txBody>
          <a:bodyPr wrap="none" rtlCol="0">
            <a:spAutoFit/>
          </a:bodyPr>
          <a:lstStyle/>
          <a:p>
            <a:r>
              <a:rPr lang="fr-FR" sz="1200" dirty="0"/>
              <a:t>Essai 1</a:t>
            </a:r>
          </a:p>
        </p:txBody>
      </p:sp>
      <p:cxnSp>
        <p:nvCxnSpPr>
          <p:cNvPr id="14" name="Straight Arrow Connector 13">
            <a:extLst>
              <a:ext uri="{FF2B5EF4-FFF2-40B4-BE49-F238E27FC236}">
                <a16:creationId xmlns:a16="http://schemas.microsoft.com/office/drawing/2014/main" id="{D16B8936-27E7-C849-877D-7D8337912417}"/>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7D47157-4B69-0344-81ED-6D5DA6F06920}"/>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22" name="Picture 21">
            <a:extLst>
              <a:ext uri="{FF2B5EF4-FFF2-40B4-BE49-F238E27FC236}">
                <a16:creationId xmlns:a16="http://schemas.microsoft.com/office/drawing/2014/main" id="{C474E9DD-63A4-894F-89C3-49F1341553FB}"/>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23" name="TextBox 22">
            <a:extLst>
              <a:ext uri="{FF2B5EF4-FFF2-40B4-BE49-F238E27FC236}">
                <a16:creationId xmlns:a16="http://schemas.microsoft.com/office/drawing/2014/main" id="{7802D067-845F-0C47-8E73-44C84EEA0B5B}"/>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24" name="TextBox 23">
            <a:extLst>
              <a:ext uri="{FF2B5EF4-FFF2-40B4-BE49-F238E27FC236}">
                <a16:creationId xmlns:a16="http://schemas.microsoft.com/office/drawing/2014/main" id="{1B34A0B5-1468-4548-B5A8-994B6A58B524}"/>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9262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EFC07C23-FAE8-804F-B9A7-55FF03D40B04}"/>
              </a:ext>
            </a:extLst>
          </p:cNvPr>
          <p:cNvCxnSpPr/>
          <p:nvPr/>
        </p:nvCxnSpPr>
        <p:spPr>
          <a:xfrm>
            <a:off x="3935186" y="1208314"/>
            <a:ext cx="318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A26D775-AC7F-5643-8F46-7A8699E402BD}"/>
              </a:ext>
            </a:extLst>
          </p:cNvPr>
          <p:cNvPicPr>
            <a:picLocks noChangeAspect="1"/>
          </p:cNvPicPr>
          <p:nvPr/>
        </p:nvPicPr>
        <p:blipFill>
          <a:blip r:embed="rId3"/>
          <a:stretch>
            <a:fillRect/>
          </a:stretch>
        </p:blipFill>
        <p:spPr>
          <a:xfrm>
            <a:off x="2557236" y="193222"/>
            <a:ext cx="1231900" cy="1638300"/>
          </a:xfrm>
          <a:prstGeom prst="rect">
            <a:avLst/>
          </a:prstGeom>
        </p:spPr>
      </p:pic>
      <p:pic>
        <p:nvPicPr>
          <p:cNvPr id="9" name="Picture 8">
            <a:extLst>
              <a:ext uri="{FF2B5EF4-FFF2-40B4-BE49-F238E27FC236}">
                <a16:creationId xmlns:a16="http://schemas.microsoft.com/office/drawing/2014/main" id="{B41A0B58-EBE9-E24C-A354-BAF1D2A8F6D7}"/>
              </a:ext>
            </a:extLst>
          </p:cNvPr>
          <p:cNvPicPr>
            <a:picLocks noChangeAspect="1"/>
          </p:cNvPicPr>
          <p:nvPr/>
        </p:nvPicPr>
        <p:blipFill>
          <a:blip r:embed="rId4"/>
          <a:stretch>
            <a:fillRect/>
          </a:stretch>
        </p:blipFill>
        <p:spPr>
          <a:xfrm>
            <a:off x="7265307" y="495299"/>
            <a:ext cx="2943470" cy="1426029"/>
          </a:xfrm>
          <a:prstGeom prst="rect">
            <a:avLst/>
          </a:prstGeom>
        </p:spPr>
      </p:pic>
      <p:cxnSp>
        <p:nvCxnSpPr>
          <p:cNvPr id="11" name="Straight Arrow Connector 10">
            <a:extLst>
              <a:ext uri="{FF2B5EF4-FFF2-40B4-BE49-F238E27FC236}">
                <a16:creationId xmlns:a16="http://schemas.microsoft.com/office/drawing/2014/main" id="{41D93801-1940-9F42-84EA-F11160ADB1BD}"/>
              </a:ext>
            </a:extLst>
          </p:cNvPr>
          <p:cNvCxnSpPr/>
          <p:nvPr/>
        </p:nvCxnSpPr>
        <p:spPr>
          <a:xfrm>
            <a:off x="3173186" y="1921328"/>
            <a:ext cx="0" cy="178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0A79AA-F0D2-F34A-B4BE-4937C23C35C3}"/>
              </a:ext>
            </a:extLst>
          </p:cNvPr>
          <p:cNvSpPr txBox="1"/>
          <p:nvPr/>
        </p:nvSpPr>
        <p:spPr>
          <a:xfrm>
            <a:off x="1932878" y="3951515"/>
            <a:ext cx="2480615" cy="369332"/>
          </a:xfrm>
          <a:prstGeom prst="rect">
            <a:avLst/>
          </a:prstGeom>
          <a:noFill/>
        </p:spPr>
        <p:txBody>
          <a:bodyPr wrap="none" rtlCol="0">
            <a:spAutoFit/>
          </a:bodyPr>
          <a:lstStyle/>
          <a:p>
            <a:r>
              <a:rPr lang="fr-FR" dirty="0"/>
              <a:t>Réponse conditionnelle</a:t>
            </a:r>
          </a:p>
        </p:txBody>
      </p:sp>
      <p:cxnSp>
        <p:nvCxnSpPr>
          <p:cNvPr id="14" name="Straight Arrow Connector 13">
            <a:extLst>
              <a:ext uri="{FF2B5EF4-FFF2-40B4-BE49-F238E27FC236}">
                <a16:creationId xmlns:a16="http://schemas.microsoft.com/office/drawing/2014/main" id="{DDB398FC-5774-2647-A9F7-A0591B7AB347}"/>
              </a:ext>
            </a:extLst>
          </p:cNvPr>
          <p:cNvCxnSpPr>
            <a:stCxn id="12" idx="3"/>
          </p:cNvCxnSpPr>
          <p:nvPr/>
        </p:nvCxnSpPr>
        <p:spPr>
          <a:xfrm flipV="1">
            <a:off x="4413493" y="3445329"/>
            <a:ext cx="1317836" cy="690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A2BBB0-63B6-DC40-8D7C-7CCF05521ADC}"/>
              </a:ext>
            </a:extLst>
          </p:cNvPr>
          <p:cNvCxnSpPr>
            <a:stCxn id="12" idx="3"/>
          </p:cNvCxnSpPr>
          <p:nvPr/>
        </p:nvCxnSpPr>
        <p:spPr>
          <a:xfrm>
            <a:off x="4413493" y="4136181"/>
            <a:ext cx="1387142" cy="795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6BEA49-558C-1B49-A22F-EF0D19C773F4}"/>
              </a:ext>
            </a:extLst>
          </p:cNvPr>
          <p:cNvSpPr txBox="1"/>
          <p:nvPr/>
        </p:nvSpPr>
        <p:spPr>
          <a:xfrm>
            <a:off x="5800635" y="3200595"/>
            <a:ext cx="3062120" cy="369332"/>
          </a:xfrm>
          <a:prstGeom prst="rect">
            <a:avLst/>
          </a:prstGeom>
          <a:noFill/>
        </p:spPr>
        <p:txBody>
          <a:bodyPr wrap="none" rtlCol="0">
            <a:spAutoFit/>
          </a:bodyPr>
          <a:lstStyle/>
          <a:p>
            <a:r>
              <a:rPr lang="fr-FR" dirty="0"/>
              <a:t>Le rat s’approche de la lumière</a:t>
            </a:r>
          </a:p>
        </p:txBody>
      </p:sp>
      <p:sp>
        <p:nvSpPr>
          <p:cNvPr id="18" name="TextBox 17">
            <a:extLst>
              <a:ext uri="{FF2B5EF4-FFF2-40B4-BE49-F238E27FC236}">
                <a16:creationId xmlns:a16="http://schemas.microsoft.com/office/drawing/2014/main" id="{BC6CCCB5-0985-0045-987B-03F1EE1EB920}"/>
              </a:ext>
            </a:extLst>
          </p:cNvPr>
          <p:cNvSpPr txBox="1"/>
          <p:nvPr/>
        </p:nvSpPr>
        <p:spPr>
          <a:xfrm>
            <a:off x="5800635" y="4713906"/>
            <a:ext cx="3348737" cy="369332"/>
          </a:xfrm>
          <a:prstGeom prst="rect">
            <a:avLst/>
          </a:prstGeom>
          <a:noFill/>
        </p:spPr>
        <p:txBody>
          <a:bodyPr wrap="none" rtlCol="0">
            <a:spAutoFit/>
          </a:bodyPr>
          <a:lstStyle/>
          <a:p>
            <a:r>
              <a:rPr lang="fr-FR" dirty="0"/>
              <a:t>Le rat s’approche de la mangeoire</a:t>
            </a:r>
          </a:p>
        </p:txBody>
      </p:sp>
      <p:sp>
        <p:nvSpPr>
          <p:cNvPr id="19" name="TextBox 18">
            <a:extLst>
              <a:ext uri="{FF2B5EF4-FFF2-40B4-BE49-F238E27FC236}">
                <a16:creationId xmlns:a16="http://schemas.microsoft.com/office/drawing/2014/main" id="{FE2E9953-1A39-4F49-BE48-F18EB463C103}"/>
              </a:ext>
            </a:extLst>
          </p:cNvPr>
          <p:cNvSpPr txBox="1"/>
          <p:nvPr/>
        </p:nvSpPr>
        <p:spPr>
          <a:xfrm>
            <a:off x="9312658" y="3200595"/>
            <a:ext cx="1563185" cy="369332"/>
          </a:xfrm>
          <a:prstGeom prst="rect">
            <a:avLst/>
          </a:prstGeom>
          <a:noFill/>
        </p:spPr>
        <p:txBody>
          <a:bodyPr wrap="none" rtlCol="0">
            <a:spAutoFit/>
          </a:bodyPr>
          <a:lstStyle/>
          <a:p>
            <a:r>
              <a:rPr lang="fr-FR" dirty="0"/>
              <a:t>SIGN-TRACKER</a:t>
            </a:r>
          </a:p>
        </p:txBody>
      </p:sp>
      <p:sp>
        <p:nvSpPr>
          <p:cNvPr id="20" name="TextBox 19">
            <a:extLst>
              <a:ext uri="{FF2B5EF4-FFF2-40B4-BE49-F238E27FC236}">
                <a16:creationId xmlns:a16="http://schemas.microsoft.com/office/drawing/2014/main" id="{8078D675-23C8-6B46-94B7-1EB18008B927}"/>
              </a:ext>
            </a:extLst>
          </p:cNvPr>
          <p:cNvSpPr txBox="1"/>
          <p:nvPr/>
        </p:nvSpPr>
        <p:spPr>
          <a:xfrm>
            <a:off x="9312657" y="4713906"/>
            <a:ext cx="1631152" cy="369332"/>
          </a:xfrm>
          <a:prstGeom prst="rect">
            <a:avLst/>
          </a:prstGeom>
          <a:noFill/>
        </p:spPr>
        <p:txBody>
          <a:bodyPr wrap="none" rtlCol="0">
            <a:spAutoFit/>
          </a:bodyPr>
          <a:lstStyle/>
          <a:p>
            <a:r>
              <a:rPr lang="fr-FR" dirty="0"/>
              <a:t>GOAL-TRACKER</a:t>
            </a:r>
          </a:p>
        </p:txBody>
      </p:sp>
      <p:sp>
        <p:nvSpPr>
          <p:cNvPr id="21" name="TextBox 20">
            <a:extLst>
              <a:ext uri="{FF2B5EF4-FFF2-40B4-BE49-F238E27FC236}">
                <a16:creationId xmlns:a16="http://schemas.microsoft.com/office/drawing/2014/main" id="{6FEE6083-C344-024D-AE11-DDB26092587F}"/>
              </a:ext>
            </a:extLst>
          </p:cNvPr>
          <p:cNvSpPr txBox="1"/>
          <p:nvPr/>
        </p:nvSpPr>
        <p:spPr>
          <a:xfrm>
            <a:off x="120205" y="5660963"/>
            <a:ext cx="10823604" cy="369332"/>
          </a:xfrm>
          <a:prstGeom prst="rect">
            <a:avLst/>
          </a:prstGeom>
          <a:noFill/>
        </p:spPr>
        <p:txBody>
          <a:bodyPr wrap="none" rtlCol="0">
            <a:spAutoFit/>
          </a:bodyPr>
          <a:lstStyle/>
          <a:p>
            <a:r>
              <a:rPr lang="fr-FR" dirty="0"/>
              <a:t>Un antagoniste de la dopamine perturbe l’apprentissage chez les « </a:t>
            </a:r>
            <a:r>
              <a:rPr lang="fr-FR" dirty="0" err="1"/>
              <a:t>sign-tracker</a:t>
            </a:r>
            <a:r>
              <a:rPr lang="fr-FR" dirty="0"/>
              <a:t> » mais pas chez les « goal-</a:t>
            </a:r>
            <a:r>
              <a:rPr lang="fr-FR" dirty="0" err="1"/>
              <a:t>tracker</a:t>
            </a:r>
            <a:r>
              <a:rPr lang="fr-FR" dirty="0"/>
              <a:t> »</a:t>
            </a:r>
          </a:p>
        </p:txBody>
      </p:sp>
      <p:sp>
        <p:nvSpPr>
          <p:cNvPr id="22" name="TextBox 21">
            <a:extLst>
              <a:ext uri="{FF2B5EF4-FFF2-40B4-BE49-F238E27FC236}">
                <a16:creationId xmlns:a16="http://schemas.microsoft.com/office/drawing/2014/main" id="{9539A133-0B6A-5B48-879E-D696F91A56BD}"/>
              </a:ext>
            </a:extLst>
          </p:cNvPr>
          <p:cNvSpPr txBox="1"/>
          <p:nvPr/>
        </p:nvSpPr>
        <p:spPr>
          <a:xfrm>
            <a:off x="9528901" y="6469520"/>
            <a:ext cx="2428037" cy="276999"/>
          </a:xfrm>
          <a:prstGeom prst="rect">
            <a:avLst/>
          </a:prstGeom>
          <a:noFill/>
        </p:spPr>
        <p:txBody>
          <a:bodyPr wrap="none" rtlCol="0">
            <a:spAutoFit/>
          </a:bodyPr>
          <a:lstStyle/>
          <a:p>
            <a:r>
              <a:rPr lang="en-US" sz="1200" dirty="0">
                <a:latin typeface="Times"/>
                <a:cs typeface="Times"/>
              </a:rPr>
              <a:t>Flagel et al. (2011). </a:t>
            </a:r>
            <a:r>
              <a:rPr lang="en-US" sz="1200" i="1" dirty="0">
                <a:latin typeface="Times"/>
                <a:cs typeface="Times"/>
              </a:rPr>
              <a:t>Nature</a:t>
            </a:r>
            <a:r>
              <a:rPr lang="en-US" sz="1200" dirty="0">
                <a:latin typeface="Times"/>
                <a:cs typeface="Times"/>
              </a:rPr>
              <a:t> , 469, 53</a:t>
            </a:r>
          </a:p>
        </p:txBody>
      </p:sp>
    </p:spTree>
    <p:extLst>
      <p:ext uri="{BB962C8B-B14F-4D97-AF65-F5344CB8AC3E}">
        <p14:creationId xmlns:p14="http://schemas.microsoft.com/office/powerpoint/2010/main" val="21284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7FE1F-2D7A-5346-ACCA-DAD5FFB88664}"/>
              </a:ext>
            </a:extLst>
          </p:cNvPr>
          <p:cNvSpPr txBox="1"/>
          <p:nvPr/>
        </p:nvSpPr>
        <p:spPr>
          <a:xfrm>
            <a:off x="1746958" y="896112"/>
            <a:ext cx="10048801" cy="646331"/>
          </a:xfrm>
          <a:prstGeom prst="rect">
            <a:avLst/>
          </a:prstGeom>
          <a:noFill/>
        </p:spPr>
        <p:txBody>
          <a:bodyPr wrap="square" rtlCol="0">
            <a:spAutoFit/>
          </a:bodyPr>
          <a:lstStyle/>
          <a:p>
            <a:r>
              <a:rPr lang="fr-FR" dirty="0"/>
              <a:t>Quels sont les 5 arguments que j’ai donné pour montrer que l’effet des récompenses sur le comportement nécessite une activation du système dopaminergique ? </a:t>
            </a:r>
          </a:p>
        </p:txBody>
      </p:sp>
      <p:sp>
        <p:nvSpPr>
          <p:cNvPr id="9" name="TextBox 8">
            <a:extLst>
              <a:ext uri="{FF2B5EF4-FFF2-40B4-BE49-F238E27FC236}">
                <a16:creationId xmlns:a16="http://schemas.microsoft.com/office/drawing/2014/main" id="{D37C9C85-6BB8-DE45-9416-EB93DC20E928}"/>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8" name="TextBox 7">
            <a:extLst>
              <a:ext uri="{FF2B5EF4-FFF2-40B4-BE49-F238E27FC236}">
                <a16:creationId xmlns:a16="http://schemas.microsoft.com/office/drawing/2014/main" id="{2E7571D5-5CD9-7148-9D62-DF67621113FB}"/>
              </a:ext>
            </a:extLst>
          </p:cNvPr>
          <p:cNvSpPr txBox="1"/>
          <p:nvPr/>
        </p:nvSpPr>
        <p:spPr>
          <a:xfrm>
            <a:off x="1746958" y="1709481"/>
            <a:ext cx="10048801" cy="646331"/>
          </a:xfrm>
          <a:prstGeom prst="rect">
            <a:avLst/>
          </a:prstGeom>
          <a:noFill/>
        </p:spPr>
        <p:txBody>
          <a:bodyPr wrap="square" rtlCol="0">
            <a:spAutoFit/>
          </a:bodyPr>
          <a:lstStyle/>
          <a:p>
            <a:r>
              <a:rPr lang="fr-FR" dirty="0"/>
              <a:t>Pourquoi le fait que le système dopaminergique soit ancien au niveau phylogénétique est un argument en faveur du rôle du système dopaminergique dans le renforcement ?</a:t>
            </a:r>
          </a:p>
        </p:txBody>
      </p:sp>
      <p:sp>
        <p:nvSpPr>
          <p:cNvPr id="10" name="TextBox 9">
            <a:extLst>
              <a:ext uri="{FF2B5EF4-FFF2-40B4-BE49-F238E27FC236}">
                <a16:creationId xmlns:a16="http://schemas.microsoft.com/office/drawing/2014/main" id="{F2E51611-9286-A441-B369-95AA9B583506}"/>
              </a:ext>
            </a:extLst>
          </p:cNvPr>
          <p:cNvSpPr txBox="1"/>
          <p:nvPr/>
        </p:nvSpPr>
        <p:spPr>
          <a:xfrm>
            <a:off x="1746957" y="2522850"/>
            <a:ext cx="10048801" cy="923330"/>
          </a:xfrm>
          <a:prstGeom prst="rect">
            <a:avLst/>
          </a:prstGeom>
          <a:noFill/>
        </p:spPr>
        <p:txBody>
          <a:bodyPr wrap="square" rtlCol="0">
            <a:spAutoFit/>
          </a:bodyPr>
          <a:lstStyle/>
          <a:p>
            <a:r>
              <a:rPr lang="fr-FR" dirty="0"/>
              <a:t>Pourquoi le fait que les neurones dopaminergiques se projettent de manière diffuse au niveau du cerveau et la nature des structures vers lesquelles ils se projettent est un argument en faveur du rôle du système dopaminergique dans le renforcement ? </a:t>
            </a:r>
          </a:p>
        </p:txBody>
      </p:sp>
      <p:sp>
        <p:nvSpPr>
          <p:cNvPr id="12" name="TextBox 11">
            <a:extLst>
              <a:ext uri="{FF2B5EF4-FFF2-40B4-BE49-F238E27FC236}">
                <a16:creationId xmlns:a16="http://schemas.microsoft.com/office/drawing/2014/main" id="{641BAEA9-E167-BA43-81D2-7131008077C9}"/>
              </a:ext>
            </a:extLst>
          </p:cNvPr>
          <p:cNvSpPr txBox="1"/>
          <p:nvPr/>
        </p:nvSpPr>
        <p:spPr>
          <a:xfrm>
            <a:off x="1746957" y="3613218"/>
            <a:ext cx="10048801" cy="646331"/>
          </a:xfrm>
          <a:prstGeom prst="rect">
            <a:avLst/>
          </a:prstGeom>
          <a:noFill/>
        </p:spPr>
        <p:txBody>
          <a:bodyPr wrap="square" rtlCol="0">
            <a:spAutoFit/>
          </a:bodyPr>
          <a:lstStyle/>
          <a:p>
            <a:r>
              <a:rPr lang="fr-FR" dirty="0"/>
              <a:t>Quel rôle la dopamine joue-t-elle dans la plasticité des connections entre le cortex et le striatum ? En quoi cela constitue-t-il un argument en faveur du rôle de la dopamine dans le renforcement ?</a:t>
            </a:r>
          </a:p>
        </p:txBody>
      </p:sp>
      <p:sp>
        <p:nvSpPr>
          <p:cNvPr id="13" name="TextBox 12">
            <a:extLst>
              <a:ext uri="{FF2B5EF4-FFF2-40B4-BE49-F238E27FC236}">
                <a16:creationId xmlns:a16="http://schemas.microsoft.com/office/drawing/2014/main" id="{EAA0725B-3054-B345-B9C5-D300DCDBC807}"/>
              </a:ext>
            </a:extLst>
          </p:cNvPr>
          <p:cNvSpPr txBox="1"/>
          <p:nvPr/>
        </p:nvSpPr>
        <p:spPr>
          <a:xfrm>
            <a:off x="1746956" y="4426587"/>
            <a:ext cx="10048801" cy="646331"/>
          </a:xfrm>
          <a:prstGeom prst="rect">
            <a:avLst/>
          </a:prstGeom>
          <a:noFill/>
        </p:spPr>
        <p:txBody>
          <a:bodyPr wrap="square" rtlCol="0">
            <a:spAutoFit/>
          </a:bodyPr>
          <a:lstStyle/>
          <a:p>
            <a:r>
              <a:rPr lang="fr-FR" dirty="0"/>
              <a:t>Sur quels arguments peut-on se reposer pour affirmer que le renforcement avec des récompenses naturelles (comme la nourriture chez le rat) nécessite l’activation du système dopaminergique ?</a:t>
            </a:r>
          </a:p>
        </p:txBody>
      </p:sp>
      <p:sp>
        <p:nvSpPr>
          <p:cNvPr id="14" name="TextBox 13">
            <a:extLst>
              <a:ext uri="{FF2B5EF4-FFF2-40B4-BE49-F238E27FC236}">
                <a16:creationId xmlns:a16="http://schemas.microsoft.com/office/drawing/2014/main" id="{954CC08E-C26A-FA42-8175-37430A5F7B68}"/>
              </a:ext>
            </a:extLst>
          </p:cNvPr>
          <p:cNvSpPr txBox="1"/>
          <p:nvPr/>
        </p:nvSpPr>
        <p:spPr>
          <a:xfrm>
            <a:off x="1746956" y="5239956"/>
            <a:ext cx="10048801" cy="646331"/>
          </a:xfrm>
          <a:prstGeom prst="rect">
            <a:avLst/>
          </a:prstGeom>
          <a:noFill/>
        </p:spPr>
        <p:txBody>
          <a:bodyPr wrap="square" rtlCol="0">
            <a:spAutoFit/>
          </a:bodyPr>
          <a:lstStyle/>
          <a:p>
            <a:r>
              <a:rPr lang="fr-FR" dirty="0"/>
              <a:t>Quel bémol peut-on apporter à l’affirmation que le système dopaminergique est le « système de récompense du cerveau » ? </a:t>
            </a:r>
          </a:p>
        </p:txBody>
      </p:sp>
    </p:spTree>
    <p:extLst>
      <p:ext uri="{BB962C8B-B14F-4D97-AF65-F5344CB8AC3E}">
        <p14:creationId xmlns:p14="http://schemas.microsoft.com/office/powerpoint/2010/main" val="29515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01043-FCB0-C246-8F26-BB37DC1B94A3}"/>
              </a:ext>
            </a:extLst>
          </p:cNvPr>
          <p:cNvSpPr txBox="1"/>
          <p:nvPr/>
        </p:nvSpPr>
        <p:spPr>
          <a:xfrm>
            <a:off x="237507" y="306226"/>
            <a:ext cx="6662057" cy="646331"/>
          </a:xfrm>
          <a:prstGeom prst="rect">
            <a:avLst/>
          </a:prstGeom>
          <a:noFill/>
          <a:ln>
            <a:solidFill>
              <a:schemeClr val="tx1"/>
            </a:solidFill>
          </a:ln>
        </p:spPr>
        <p:txBody>
          <a:bodyPr wrap="square" rtlCol="0">
            <a:spAutoFit/>
          </a:bodyPr>
          <a:lstStyle/>
          <a:p>
            <a:r>
              <a:rPr lang="fr-FR" dirty="0"/>
              <a:t>L’effet addictif des drogues est du à leur action sur le système dopaminergique</a:t>
            </a:r>
          </a:p>
        </p:txBody>
      </p:sp>
      <p:pic>
        <p:nvPicPr>
          <p:cNvPr id="5" name="Picture 4">
            <a:extLst>
              <a:ext uri="{FF2B5EF4-FFF2-40B4-BE49-F238E27FC236}">
                <a16:creationId xmlns:a16="http://schemas.microsoft.com/office/drawing/2014/main" id="{E9852835-257F-7E44-B255-DC590F4902AA}"/>
              </a:ext>
            </a:extLst>
          </p:cNvPr>
          <p:cNvPicPr>
            <a:picLocks noChangeAspect="1"/>
          </p:cNvPicPr>
          <p:nvPr/>
        </p:nvPicPr>
        <p:blipFill>
          <a:blip r:embed="rId2"/>
          <a:stretch>
            <a:fillRect/>
          </a:stretch>
        </p:blipFill>
        <p:spPr>
          <a:xfrm>
            <a:off x="9565821" y="306226"/>
            <a:ext cx="2109107" cy="2812143"/>
          </a:xfrm>
          <a:prstGeom prst="rect">
            <a:avLst/>
          </a:prstGeom>
        </p:spPr>
      </p:pic>
      <p:sp>
        <p:nvSpPr>
          <p:cNvPr id="6" name="TextBox 5">
            <a:extLst>
              <a:ext uri="{FF2B5EF4-FFF2-40B4-BE49-F238E27FC236}">
                <a16:creationId xmlns:a16="http://schemas.microsoft.com/office/drawing/2014/main" id="{57A140D3-9DF0-3242-A2FD-56DFDFEA918F}"/>
              </a:ext>
            </a:extLst>
          </p:cNvPr>
          <p:cNvSpPr txBox="1"/>
          <p:nvPr/>
        </p:nvSpPr>
        <p:spPr>
          <a:xfrm>
            <a:off x="10091057" y="3265715"/>
            <a:ext cx="1413336" cy="369332"/>
          </a:xfrm>
          <a:prstGeom prst="rect">
            <a:avLst/>
          </a:prstGeom>
          <a:noFill/>
        </p:spPr>
        <p:txBody>
          <a:bodyPr wrap="none" rtlCol="0">
            <a:spAutoFit/>
          </a:bodyPr>
          <a:lstStyle/>
          <a:p>
            <a:r>
              <a:rPr lang="fr-FR" dirty="0"/>
              <a:t>Joana Fowler</a:t>
            </a:r>
          </a:p>
        </p:txBody>
      </p:sp>
      <p:sp>
        <p:nvSpPr>
          <p:cNvPr id="7" name="TextBox 6">
            <a:extLst>
              <a:ext uri="{FF2B5EF4-FFF2-40B4-BE49-F238E27FC236}">
                <a16:creationId xmlns:a16="http://schemas.microsoft.com/office/drawing/2014/main" id="{E379CB67-71B9-3848-913A-7F5BFBA7371D}"/>
              </a:ext>
            </a:extLst>
          </p:cNvPr>
          <p:cNvSpPr txBox="1"/>
          <p:nvPr/>
        </p:nvSpPr>
        <p:spPr>
          <a:xfrm>
            <a:off x="9152974" y="6390547"/>
            <a:ext cx="2826415" cy="276999"/>
          </a:xfrm>
          <a:prstGeom prst="rect">
            <a:avLst/>
          </a:prstGeom>
          <a:noFill/>
        </p:spPr>
        <p:txBody>
          <a:bodyPr wrap="none" rtlCol="0">
            <a:spAutoFit/>
          </a:bodyPr>
          <a:lstStyle/>
          <a:p>
            <a:r>
              <a:rPr lang="en-US" sz="1200" dirty="0">
                <a:latin typeface="Times"/>
                <a:cs typeface="Times"/>
              </a:rPr>
              <a:t>Fowler et al. (2008). </a:t>
            </a:r>
            <a:r>
              <a:rPr lang="en-US" sz="1200" i="1" dirty="0" err="1">
                <a:latin typeface="Times"/>
                <a:cs typeface="Times"/>
              </a:rPr>
              <a:t>Neuroimage</a:t>
            </a:r>
            <a:r>
              <a:rPr lang="en-US" sz="1200" dirty="0">
                <a:latin typeface="Times"/>
                <a:cs typeface="Times"/>
              </a:rPr>
              <a:t> , 43, 756</a:t>
            </a:r>
          </a:p>
        </p:txBody>
      </p:sp>
      <p:pic>
        <p:nvPicPr>
          <p:cNvPr id="8" name="Picture 7">
            <a:extLst>
              <a:ext uri="{FF2B5EF4-FFF2-40B4-BE49-F238E27FC236}">
                <a16:creationId xmlns:a16="http://schemas.microsoft.com/office/drawing/2014/main" id="{5700144B-B577-F44E-A30B-072812E8672E}"/>
              </a:ext>
            </a:extLst>
          </p:cNvPr>
          <p:cNvPicPr>
            <a:picLocks noChangeAspect="1"/>
          </p:cNvPicPr>
          <p:nvPr/>
        </p:nvPicPr>
        <p:blipFill>
          <a:blip r:embed="rId3"/>
          <a:stretch>
            <a:fillRect/>
          </a:stretch>
        </p:blipFill>
        <p:spPr>
          <a:xfrm>
            <a:off x="8511078" y="3900743"/>
            <a:ext cx="3159957" cy="2137618"/>
          </a:xfrm>
          <a:prstGeom prst="rect">
            <a:avLst/>
          </a:prstGeom>
        </p:spPr>
      </p:pic>
      <p:pic>
        <p:nvPicPr>
          <p:cNvPr id="13" name="Picture 12">
            <a:extLst>
              <a:ext uri="{FF2B5EF4-FFF2-40B4-BE49-F238E27FC236}">
                <a16:creationId xmlns:a16="http://schemas.microsoft.com/office/drawing/2014/main" id="{ED824E15-4869-0A46-8E9A-1CFD4BDB7A5A}"/>
              </a:ext>
            </a:extLst>
          </p:cNvPr>
          <p:cNvPicPr/>
          <p:nvPr/>
        </p:nvPicPr>
        <p:blipFill>
          <a:blip r:embed="rId4"/>
          <a:stretch>
            <a:fillRect/>
          </a:stretch>
        </p:blipFill>
        <p:spPr>
          <a:xfrm>
            <a:off x="84705" y="1041791"/>
            <a:ext cx="2930115" cy="2823069"/>
          </a:xfrm>
          <a:prstGeom prst="rect">
            <a:avLst/>
          </a:prstGeom>
        </p:spPr>
      </p:pic>
      <p:pic>
        <p:nvPicPr>
          <p:cNvPr id="14" name="Picture 13">
            <a:extLst>
              <a:ext uri="{FF2B5EF4-FFF2-40B4-BE49-F238E27FC236}">
                <a16:creationId xmlns:a16="http://schemas.microsoft.com/office/drawing/2014/main" id="{4499561A-943A-5E4B-8096-A0E677992F56}"/>
              </a:ext>
            </a:extLst>
          </p:cNvPr>
          <p:cNvPicPr/>
          <p:nvPr/>
        </p:nvPicPr>
        <p:blipFill>
          <a:blip r:embed="rId5"/>
          <a:stretch>
            <a:fillRect/>
          </a:stretch>
        </p:blipFill>
        <p:spPr>
          <a:xfrm>
            <a:off x="3450948" y="1041791"/>
            <a:ext cx="3195826" cy="2958067"/>
          </a:xfrm>
          <a:prstGeom prst="rect">
            <a:avLst/>
          </a:prstGeom>
        </p:spPr>
      </p:pic>
      <p:pic>
        <p:nvPicPr>
          <p:cNvPr id="15" name="Picture 14">
            <a:extLst>
              <a:ext uri="{FF2B5EF4-FFF2-40B4-BE49-F238E27FC236}">
                <a16:creationId xmlns:a16="http://schemas.microsoft.com/office/drawing/2014/main" id="{278EAB7B-7B58-134C-BC4D-27F66DB200D2}"/>
              </a:ext>
            </a:extLst>
          </p:cNvPr>
          <p:cNvPicPr/>
          <p:nvPr/>
        </p:nvPicPr>
        <p:blipFill>
          <a:blip r:embed="rId6"/>
          <a:stretch>
            <a:fillRect/>
          </a:stretch>
        </p:blipFill>
        <p:spPr>
          <a:xfrm>
            <a:off x="310132" y="3954094"/>
            <a:ext cx="2619983" cy="2713452"/>
          </a:xfrm>
          <a:prstGeom prst="rect">
            <a:avLst/>
          </a:prstGeom>
        </p:spPr>
      </p:pic>
      <p:pic>
        <p:nvPicPr>
          <p:cNvPr id="16" name="Picture 15">
            <a:extLst>
              <a:ext uri="{FF2B5EF4-FFF2-40B4-BE49-F238E27FC236}">
                <a16:creationId xmlns:a16="http://schemas.microsoft.com/office/drawing/2014/main" id="{A00F9656-39F8-2D4E-8D77-4623C84544D2}"/>
              </a:ext>
            </a:extLst>
          </p:cNvPr>
          <p:cNvPicPr/>
          <p:nvPr/>
        </p:nvPicPr>
        <p:blipFill>
          <a:blip r:embed="rId7"/>
          <a:stretch>
            <a:fillRect/>
          </a:stretch>
        </p:blipFill>
        <p:spPr>
          <a:xfrm>
            <a:off x="3826898" y="4098790"/>
            <a:ext cx="2655545" cy="2759210"/>
          </a:xfrm>
          <a:prstGeom prst="rect">
            <a:avLst/>
          </a:prstGeom>
        </p:spPr>
      </p:pic>
    </p:spTree>
    <p:extLst>
      <p:ext uri="{BB962C8B-B14F-4D97-AF65-F5344CB8AC3E}">
        <p14:creationId xmlns:p14="http://schemas.microsoft.com/office/powerpoint/2010/main" val="151429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01043-FCB0-C246-8F26-BB37DC1B94A3}"/>
              </a:ext>
            </a:extLst>
          </p:cNvPr>
          <p:cNvSpPr txBox="1"/>
          <p:nvPr/>
        </p:nvSpPr>
        <p:spPr>
          <a:xfrm>
            <a:off x="237507" y="306226"/>
            <a:ext cx="6662057" cy="646331"/>
          </a:xfrm>
          <a:prstGeom prst="rect">
            <a:avLst/>
          </a:prstGeom>
          <a:noFill/>
          <a:ln>
            <a:solidFill>
              <a:schemeClr val="tx1"/>
            </a:solidFill>
          </a:ln>
        </p:spPr>
        <p:txBody>
          <a:bodyPr wrap="square" rtlCol="0">
            <a:spAutoFit/>
          </a:bodyPr>
          <a:lstStyle/>
          <a:p>
            <a:r>
              <a:rPr lang="fr-FR" dirty="0"/>
              <a:t>L’effet addictif des drogues est du à leur action sur le système dopaminergique</a:t>
            </a:r>
          </a:p>
        </p:txBody>
      </p:sp>
      <p:sp>
        <p:nvSpPr>
          <p:cNvPr id="7" name="TextBox 6">
            <a:extLst>
              <a:ext uri="{FF2B5EF4-FFF2-40B4-BE49-F238E27FC236}">
                <a16:creationId xmlns:a16="http://schemas.microsoft.com/office/drawing/2014/main" id="{E379CB67-71B9-3848-913A-7F5BFBA7371D}"/>
              </a:ext>
            </a:extLst>
          </p:cNvPr>
          <p:cNvSpPr txBox="1"/>
          <p:nvPr/>
        </p:nvSpPr>
        <p:spPr>
          <a:xfrm>
            <a:off x="6778530" y="6412951"/>
            <a:ext cx="5413470" cy="276999"/>
          </a:xfrm>
          <a:prstGeom prst="rect">
            <a:avLst/>
          </a:prstGeom>
          <a:noFill/>
        </p:spPr>
        <p:txBody>
          <a:bodyPr wrap="none" rtlCol="0">
            <a:spAutoFit/>
          </a:bodyPr>
          <a:lstStyle/>
          <a:p>
            <a:r>
              <a:rPr lang="en-US" sz="1200" dirty="0">
                <a:latin typeface="Times"/>
                <a:cs typeface="Times"/>
              </a:rPr>
              <a:t>Volkow et al. (2011). </a:t>
            </a:r>
            <a:r>
              <a:rPr lang="en-US" sz="1200" i="1" dirty="0">
                <a:latin typeface="Times"/>
                <a:cs typeface="Times"/>
              </a:rPr>
              <a:t>Proceedings of the National Academy of Sciences </a:t>
            </a:r>
            <a:r>
              <a:rPr lang="en-US" sz="1200" dirty="0">
                <a:latin typeface="Times"/>
                <a:cs typeface="Times"/>
              </a:rPr>
              <a:t>, 108, 15037</a:t>
            </a:r>
          </a:p>
        </p:txBody>
      </p:sp>
      <p:pic>
        <p:nvPicPr>
          <p:cNvPr id="11" name="Picture 10">
            <a:extLst>
              <a:ext uri="{FF2B5EF4-FFF2-40B4-BE49-F238E27FC236}">
                <a16:creationId xmlns:a16="http://schemas.microsoft.com/office/drawing/2014/main" id="{2B78F550-AB2D-1B4E-A334-A8316177EB0C}"/>
              </a:ext>
            </a:extLst>
          </p:cNvPr>
          <p:cNvPicPr/>
          <p:nvPr/>
        </p:nvPicPr>
        <p:blipFill>
          <a:blip r:embed="rId2"/>
          <a:stretch>
            <a:fillRect/>
          </a:stretch>
        </p:blipFill>
        <p:spPr>
          <a:xfrm>
            <a:off x="237507" y="2543052"/>
            <a:ext cx="9909520" cy="3324431"/>
          </a:xfrm>
          <a:prstGeom prst="rect">
            <a:avLst/>
          </a:prstGeom>
        </p:spPr>
      </p:pic>
      <p:pic>
        <p:nvPicPr>
          <p:cNvPr id="2" name="Picture 1">
            <a:extLst>
              <a:ext uri="{FF2B5EF4-FFF2-40B4-BE49-F238E27FC236}">
                <a16:creationId xmlns:a16="http://schemas.microsoft.com/office/drawing/2014/main" id="{A90778BE-0AF6-D642-BA75-49E3F2DAC62B}"/>
              </a:ext>
            </a:extLst>
          </p:cNvPr>
          <p:cNvPicPr>
            <a:picLocks noChangeAspect="1"/>
          </p:cNvPicPr>
          <p:nvPr/>
        </p:nvPicPr>
        <p:blipFill>
          <a:blip r:embed="rId3"/>
          <a:stretch>
            <a:fillRect/>
          </a:stretch>
        </p:blipFill>
        <p:spPr>
          <a:xfrm>
            <a:off x="10147027" y="306226"/>
            <a:ext cx="1727201" cy="2590802"/>
          </a:xfrm>
          <a:prstGeom prst="rect">
            <a:avLst/>
          </a:prstGeom>
        </p:spPr>
      </p:pic>
      <p:sp>
        <p:nvSpPr>
          <p:cNvPr id="17" name="TextBox 16">
            <a:extLst>
              <a:ext uri="{FF2B5EF4-FFF2-40B4-BE49-F238E27FC236}">
                <a16:creationId xmlns:a16="http://schemas.microsoft.com/office/drawing/2014/main" id="{68953263-CE86-044F-8785-56C8A736A83E}"/>
              </a:ext>
            </a:extLst>
          </p:cNvPr>
          <p:cNvSpPr txBox="1"/>
          <p:nvPr/>
        </p:nvSpPr>
        <p:spPr>
          <a:xfrm>
            <a:off x="10333455" y="2897028"/>
            <a:ext cx="1354345" cy="369332"/>
          </a:xfrm>
          <a:prstGeom prst="rect">
            <a:avLst/>
          </a:prstGeom>
          <a:noFill/>
        </p:spPr>
        <p:txBody>
          <a:bodyPr wrap="none" rtlCol="0">
            <a:spAutoFit/>
          </a:bodyPr>
          <a:lstStyle/>
          <a:p>
            <a:r>
              <a:rPr lang="fr-FR" dirty="0"/>
              <a:t>Nora </a:t>
            </a:r>
            <a:r>
              <a:rPr lang="fr-FR" dirty="0" err="1"/>
              <a:t>Folkow</a:t>
            </a:r>
            <a:endParaRPr lang="fr-FR" dirty="0"/>
          </a:p>
        </p:txBody>
      </p:sp>
    </p:spTree>
    <p:extLst>
      <p:ext uri="{BB962C8B-B14F-4D97-AF65-F5344CB8AC3E}">
        <p14:creationId xmlns:p14="http://schemas.microsoft.com/office/powerpoint/2010/main" val="1996195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7FE1F-2D7A-5346-ACCA-DAD5FFB88664}"/>
              </a:ext>
            </a:extLst>
          </p:cNvPr>
          <p:cNvSpPr txBox="1"/>
          <p:nvPr/>
        </p:nvSpPr>
        <p:spPr>
          <a:xfrm>
            <a:off x="1746958" y="896112"/>
            <a:ext cx="10048801" cy="646331"/>
          </a:xfrm>
          <a:prstGeom prst="rect">
            <a:avLst/>
          </a:prstGeom>
          <a:noFill/>
        </p:spPr>
        <p:txBody>
          <a:bodyPr wrap="square" rtlCol="0">
            <a:spAutoFit/>
          </a:bodyPr>
          <a:lstStyle/>
          <a:p>
            <a:r>
              <a:rPr lang="fr-FR" dirty="0"/>
              <a:t>Sur quels arguments reposent l’affirmation que l’effet addictif des drogues repose sur leur effet sur le système dopaminergique ? </a:t>
            </a:r>
          </a:p>
        </p:txBody>
      </p:sp>
      <p:sp>
        <p:nvSpPr>
          <p:cNvPr id="9" name="TextBox 8">
            <a:extLst>
              <a:ext uri="{FF2B5EF4-FFF2-40B4-BE49-F238E27FC236}">
                <a16:creationId xmlns:a16="http://schemas.microsoft.com/office/drawing/2014/main" id="{D37C9C85-6BB8-DE45-9416-EB93DC20E928}"/>
              </a:ext>
            </a:extLst>
          </p:cNvPr>
          <p:cNvSpPr txBox="1"/>
          <p:nvPr/>
        </p:nvSpPr>
        <p:spPr>
          <a:xfrm>
            <a:off x="420624" y="274320"/>
            <a:ext cx="1143455" cy="369332"/>
          </a:xfrm>
          <a:prstGeom prst="rect">
            <a:avLst/>
          </a:prstGeom>
          <a:noFill/>
          <a:ln>
            <a:solidFill>
              <a:schemeClr val="tx1"/>
            </a:solidFill>
          </a:ln>
        </p:spPr>
        <p:txBody>
          <a:bodyPr wrap="none" rtlCol="0">
            <a:spAutoFit/>
          </a:bodyPr>
          <a:lstStyle/>
          <a:p>
            <a:r>
              <a:rPr lang="fr-FR" dirty="0"/>
              <a:t>TIME-OUT</a:t>
            </a:r>
          </a:p>
        </p:txBody>
      </p:sp>
      <p:sp>
        <p:nvSpPr>
          <p:cNvPr id="15" name="TextBox 14">
            <a:extLst>
              <a:ext uri="{FF2B5EF4-FFF2-40B4-BE49-F238E27FC236}">
                <a16:creationId xmlns:a16="http://schemas.microsoft.com/office/drawing/2014/main" id="{980DDA7C-8F4B-6A4B-AC66-6389A0883A9C}"/>
              </a:ext>
            </a:extLst>
          </p:cNvPr>
          <p:cNvSpPr txBox="1"/>
          <p:nvPr/>
        </p:nvSpPr>
        <p:spPr>
          <a:xfrm>
            <a:off x="1746958" y="1761744"/>
            <a:ext cx="10048801" cy="369332"/>
          </a:xfrm>
          <a:prstGeom prst="rect">
            <a:avLst/>
          </a:prstGeom>
          <a:noFill/>
        </p:spPr>
        <p:txBody>
          <a:bodyPr wrap="square" rtlCol="0">
            <a:spAutoFit/>
          </a:bodyPr>
          <a:lstStyle/>
          <a:p>
            <a:r>
              <a:rPr lang="fr-FR" dirty="0"/>
              <a:t>Les drogues agissent-elles tous de la même manière sur le système dopaminergique ?</a:t>
            </a:r>
          </a:p>
        </p:txBody>
      </p:sp>
    </p:spTree>
    <p:extLst>
      <p:ext uri="{BB962C8B-B14F-4D97-AF65-F5344CB8AC3E}">
        <p14:creationId xmlns:p14="http://schemas.microsoft.com/office/powerpoint/2010/main" val="27248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p:nvPr/>
        </p:nvCxnSpPr>
        <p:spPr>
          <a:xfrm flipH="1">
            <a:off x="10241985" y="4785755"/>
            <a:ext cx="525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10823257" y="4647255"/>
            <a:ext cx="604653" cy="276999"/>
          </a:xfrm>
          <a:prstGeom prst="rect">
            <a:avLst/>
          </a:prstGeom>
          <a:noFill/>
        </p:spPr>
        <p:txBody>
          <a:bodyPr wrap="none" rtlCol="0">
            <a:spAutoFit/>
          </a:bodyPr>
          <a:lstStyle/>
          <a:p>
            <a:r>
              <a:rPr lang="fr-FR" sz="1200" dirty="0"/>
              <a:t>Essai 2</a:t>
            </a:r>
          </a:p>
        </p:txBody>
      </p:sp>
      <p:pic>
        <p:nvPicPr>
          <p:cNvPr id="13" name="Picture 12">
            <a:extLst>
              <a:ext uri="{FF2B5EF4-FFF2-40B4-BE49-F238E27FC236}">
                <a16:creationId xmlns:a16="http://schemas.microsoft.com/office/drawing/2014/main" id="{EE9809C7-BEC8-F845-9E3B-F2DFD1D0C1A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4" name="Straight Arrow Connector 13">
            <a:extLst>
              <a:ext uri="{FF2B5EF4-FFF2-40B4-BE49-F238E27FC236}">
                <a16:creationId xmlns:a16="http://schemas.microsoft.com/office/drawing/2014/main" id="{FD30B945-0562-834C-8F45-9C13CD405E2D}"/>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DD1DAF-CEE1-B348-8848-7FFD787B2864}"/>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6" name="Picture 15">
            <a:extLst>
              <a:ext uri="{FF2B5EF4-FFF2-40B4-BE49-F238E27FC236}">
                <a16:creationId xmlns:a16="http://schemas.microsoft.com/office/drawing/2014/main" id="{0B959F0C-9F2A-914D-9480-AEE2374FE9A2}"/>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7" name="TextBox 16">
            <a:extLst>
              <a:ext uri="{FF2B5EF4-FFF2-40B4-BE49-F238E27FC236}">
                <a16:creationId xmlns:a16="http://schemas.microsoft.com/office/drawing/2014/main" id="{36379BCB-242A-F648-B9FA-6438DF07212D}"/>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8" name="TextBox 17">
            <a:extLst>
              <a:ext uri="{FF2B5EF4-FFF2-40B4-BE49-F238E27FC236}">
                <a16:creationId xmlns:a16="http://schemas.microsoft.com/office/drawing/2014/main" id="{EC49FC70-2DC8-4E44-B172-C84740869C22}"/>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951655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p:nvPr/>
        </p:nvCxnSpPr>
        <p:spPr>
          <a:xfrm flipH="1">
            <a:off x="10241985" y="4726379"/>
            <a:ext cx="525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10823257" y="4587879"/>
            <a:ext cx="604653" cy="276999"/>
          </a:xfrm>
          <a:prstGeom prst="rect">
            <a:avLst/>
          </a:prstGeom>
          <a:noFill/>
        </p:spPr>
        <p:txBody>
          <a:bodyPr wrap="none" rtlCol="0">
            <a:spAutoFit/>
          </a:bodyPr>
          <a:lstStyle/>
          <a:p>
            <a:r>
              <a:rPr lang="fr-FR" sz="1200" dirty="0"/>
              <a:t>Essai 3</a:t>
            </a:r>
          </a:p>
        </p:txBody>
      </p:sp>
      <p:pic>
        <p:nvPicPr>
          <p:cNvPr id="11" name="Picture 10">
            <a:extLst>
              <a:ext uri="{FF2B5EF4-FFF2-40B4-BE49-F238E27FC236}">
                <a16:creationId xmlns:a16="http://schemas.microsoft.com/office/drawing/2014/main" id="{C71391E2-E5D8-5F45-A46B-9527A52A45E5}"/>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1342F7D2-A723-2B49-A99A-46ED699B0EAC}"/>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6AE6AC-C0FC-834D-A537-6B6D0822C01B}"/>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4" name="Picture 13">
            <a:extLst>
              <a:ext uri="{FF2B5EF4-FFF2-40B4-BE49-F238E27FC236}">
                <a16:creationId xmlns:a16="http://schemas.microsoft.com/office/drawing/2014/main" id="{94A8D1FE-9176-F44B-818F-11273BA067E1}"/>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CCB24EC6-696A-E446-A32D-FACC9630B179}"/>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6" name="TextBox 15">
            <a:extLst>
              <a:ext uri="{FF2B5EF4-FFF2-40B4-BE49-F238E27FC236}">
                <a16:creationId xmlns:a16="http://schemas.microsoft.com/office/drawing/2014/main" id="{9816464F-C247-144A-B7EA-A02B9ADD452A}"/>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17853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B9E9-583C-3F44-B737-B226C3277382}"/>
              </a:ext>
            </a:extLst>
          </p:cNvPr>
          <p:cNvPicPr/>
          <p:nvPr/>
        </p:nvPicPr>
        <p:blipFill>
          <a:blip r:embed="rId3"/>
          <a:stretch>
            <a:fillRect/>
          </a:stretch>
        </p:blipFill>
        <p:spPr>
          <a:xfrm>
            <a:off x="4611757" y="1744331"/>
            <a:ext cx="5892800" cy="3828416"/>
          </a:xfrm>
          <a:prstGeom prst="rect">
            <a:avLst/>
          </a:prstGeom>
        </p:spPr>
      </p:pic>
      <p:sp>
        <p:nvSpPr>
          <p:cNvPr id="5" name="Rectangle 4">
            <a:extLst>
              <a:ext uri="{FF2B5EF4-FFF2-40B4-BE49-F238E27FC236}">
                <a16:creationId xmlns:a16="http://schemas.microsoft.com/office/drawing/2014/main" id="{1D4073FB-7907-DA42-A53F-4081C6FE9D4B}"/>
              </a:ext>
            </a:extLst>
          </p:cNvPr>
          <p:cNvSpPr/>
          <p:nvPr/>
        </p:nvSpPr>
        <p:spPr>
          <a:xfrm>
            <a:off x="4860592" y="1871494"/>
            <a:ext cx="1699592" cy="4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2AFFE93-E147-AA4E-A003-D615BA3D977A}"/>
              </a:ext>
            </a:extLst>
          </p:cNvPr>
          <p:cNvSpPr/>
          <p:nvPr/>
        </p:nvSpPr>
        <p:spPr>
          <a:xfrm>
            <a:off x="7633253" y="5008182"/>
            <a:ext cx="983974" cy="37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a:extLst>
              <a:ext uri="{FF2B5EF4-FFF2-40B4-BE49-F238E27FC236}">
                <a16:creationId xmlns:a16="http://schemas.microsoft.com/office/drawing/2014/main" id="{F43E657F-819E-D244-AF58-82B0F3B0FCB0}"/>
              </a:ext>
            </a:extLst>
          </p:cNvPr>
          <p:cNvCxnSpPr/>
          <p:nvPr/>
        </p:nvCxnSpPr>
        <p:spPr>
          <a:xfrm flipH="1">
            <a:off x="10241985" y="4631376"/>
            <a:ext cx="525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7BAB8-8ED4-C84E-8CB8-5AD90936B9C7}"/>
              </a:ext>
            </a:extLst>
          </p:cNvPr>
          <p:cNvSpPr txBox="1"/>
          <p:nvPr/>
        </p:nvSpPr>
        <p:spPr>
          <a:xfrm>
            <a:off x="10823257" y="4492876"/>
            <a:ext cx="604653" cy="276999"/>
          </a:xfrm>
          <a:prstGeom prst="rect">
            <a:avLst/>
          </a:prstGeom>
          <a:noFill/>
        </p:spPr>
        <p:txBody>
          <a:bodyPr wrap="none" rtlCol="0">
            <a:spAutoFit/>
          </a:bodyPr>
          <a:lstStyle/>
          <a:p>
            <a:r>
              <a:rPr lang="fr-FR" sz="1200" dirty="0"/>
              <a:t>Essai 4</a:t>
            </a:r>
          </a:p>
        </p:txBody>
      </p:sp>
      <p:pic>
        <p:nvPicPr>
          <p:cNvPr id="11" name="Picture 10">
            <a:extLst>
              <a:ext uri="{FF2B5EF4-FFF2-40B4-BE49-F238E27FC236}">
                <a16:creationId xmlns:a16="http://schemas.microsoft.com/office/drawing/2014/main" id="{241A9F6E-0979-704D-A1B9-42EB0C70D0B9}"/>
              </a:ext>
            </a:extLst>
          </p:cNvPr>
          <p:cNvPicPr>
            <a:picLocks noChangeAspect="1"/>
          </p:cNvPicPr>
          <p:nvPr/>
        </p:nvPicPr>
        <p:blipFill>
          <a:blip r:embed="rId4"/>
          <a:stretch>
            <a:fillRect/>
          </a:stretch>
        </p:blipFill>
        <p:spPr>
          <a:xfrm>
            <a:off x="356260" y="340649"/>
            <a:ext cx="3503855" cy="3229457"/>
          </a:xfrm>
          <a:prstGeom prst="rect">
            <a:avLst/>
          </a:prstGeom>
        </p:spPr>
      </p:pic>
      <p:cxnSp>
        <p:nvCxnSpPr>
          <p:cNvPr id="12" name="Straight Arrow Connector 11">
            <a:extLst>
              <a:ext uri="{FF2B5EF4-FFF2-40B4-BE49-F238E27FC236}">
                <a16:creationId xmlns:a16="http://schemas.microsoft.com/office/drawing/2014/main" id="{4189A4BF-C1FC-D34B-ACF2-1ED07BC0B1F8}"/>
              </a:ext>
            </a:extLst>
          </p:cNvPr>
          <p:cNvCxnSpPr/>
          <p:nvPr/>
        </p:nvCxnSpPr>
        <p:spPr>
          <a:xfrm flipH="1">
            <a:off x="1306286" y="463138"/>
            <a:ext cx="4404102" cy="6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3D9023-130E-5E4A-8CBB-C02AE97E9829}"/>
              </a:ext>
            </a:extLst>
          </p:cNvPr>
          <p:cNvSpPr txBox="1"/>
          <p:nvPr/>
        </p:nvSpPr>
        <p:spPr>
          <a:xfrm>
            <a:off x="5973288" y="340649"/>
            <a:ext cx="5480411" cy="369332"/>
          </a:xfrm>
          <a:prstGeom prst="rect">
            <a:avLst/>
          </a:prstGeom>
          <a:noFill/>
        </p:spPr>
        <p:txBody>
          <a:bodyPr wrap="none" rtlCol="0">
            <a:spAutoFit/>
          </a:bodyPr>
          <a:lstStyle/>
          <a:p>
            <a:r>
              <a:rPr lang="fr-FR" dirty="0"/>
              <a:t>Electrodes enregistrant l’activité d’une partie du cerveau</a:t>
            </a:r>
          </a:p>
        </p:txBody>
      </p:sp>
      <p:pic>
        <p:nvPicPr>
          <p:cNvPr id="14" name="Picture 13">
            <a:extLst>
              <a:ext uri="{FF2B5EF4-FFF2-40B4-BE49-F238E27FC236}">
                <a16:creationId xmlns:a16="http://schemas.microsoft.com/office/drawing/2014/main" id="{26544CD7-1632-2B44-A3D6-C8F1582A7A5C}"/>
              </a:ext>
            </a:extLst>
          </p:cNvPr>
          <p:cNvPicPr>
            <a:picLocks noChangeAspect="1"/>
          </p:cNvPicPr>
          <p:nvPr/>
        </p:nvPicPr>
        <p:blipFill>
          <a:blip r:embed="rId5"/>
          <a:stretch>
            <a:fillRect/>
          </a:stretch>
        </p:blipFill>
        <p:spPr>
          <a:xfrm>
            <a:off x="356260" y="4002033"/>
            <a:ext cx="2424456" cy="2012298"/>
          </a:xfrm>
          <a:prstGeom prst="rect">
            <a:avLst/>
          </a:prstGeom>
        </p:spPr>
      </p:pic>
      <p:sp>
        <p:nvSpPr>
          <p:cNvPr id="15" name="TextBox 14">
            <a:extLst>
              <a:ext uri="{FF2B5EF4-FFF2-40B4-BE49-F238E27FC236}">
                <a16:creationId xmlns:a16="http://schemas.microsoft.com/office/drawing/2014/main" id="{1BCACFB1-3792-834E-AA3E-47E1473A9CFD}"/>
              </a:ext>
            </a:extLst>
          </p:cNvPr>
          <p:cNvSpPr txBox="1"/>
          <p:nvPr/>
        </p:nvSpPr>
        <p:spPr>
          <a:xfrm>
            <a:off x="709919" y="6072142"/>
            <a:ext cx="1717137" cy="369332"/>
          </a:xfrm>
          <a:prstGeom prst="rect">
            <a:avLst/>
          </a:prstGeom>
          <a:noFill/>
        </p:spPr>
        <p:txBody>
          <a:bodyPr wrap="none" rtlCol="0">
            <a:spAutoFit/>
          </a:bodyPr>
          <a:lstStyle/>
          <a:p>
            <a:r>
              <a:rPr lang="fr-FR" dirty="0"/>
              <a:t>Wolfram Schultz</a:t>
            </a:r>
          </a:p>
        </p:txBody>
      </p:sp>
      <p:sp>
        <p:nvSpPr>
          <p:cNvPr id="16" name="TextBox 15">
            <a:extLst>
              <a:ext uri="{FF2B5EF4-FFF2-40B4-BE49-F238E27FC236}">
                <a16:creationId xmlns:a16="http://schemas.microsoft.com/office/drawing/2014/main" id="{FF8FAFDB-154E-774A-8E29-2E76AF3AC2C2}"/>
              </a:ext>
            </a:extLst>
          </p:cNvPr>
          <p:cNvSpPr txBox="1"/>
          <p:nvPr/>
        </p:nvSpPr>
        <p:spPr>
          <a:xfrm>
            <a:off x="7832174" y="6288947"/>
            <a:ext cx="3725700" cy="276999"/>
          </a:xfrm>
          <a:prstGeom prst="rect">
            <a:avLst/>
          </a:prstGeom>
          <a:noFill/>
        </p:spPr>
        <p:txBody>
          <a:bodyPr wrap="none" rtlCol="0">
            <a:spAutoFit/>
          </a:bodyPr>
          <a:lstStyle/>
          <a:p>
            <a:r>
              <a:rPr lang="en-US" sz="1200" dirty="0">
                <a:latin typeface="Times"/>
                <a:cs typeface="Times"/>
              </a:rPr>
              <a:t>Schultz, Montague, &amp; Dayan (1997). </a:t>
            </a:r>
            <a:r>
              <a:rPr lang="en-US" sz="1200" i="1" dirty="0">
                <a:latin typeface="Times"/>
                <a:cs typeface="Times"/>
              </a:rPr>
              <a:t>Science</a:t>
            </a:r>
            <a:r>
              <a:rPr lang="en-US" sz="1200" dirty="0">
                <a:latin typeface="Times"/>
                <a:cs typeface="Times"/>
              </a:rPr>
              <a:t> , 275, 1593</a:t>
            </a:r>
          </a:p>
        </p:txBody>
      </p:sp>
    </p:spTree>
    <p:extLst>
      <p:ext uri="{BB962C8B-B14F-4D97-AF65-F5344CB8AC3E}">
        <p14:creationId xmlns:p14="http://schemas.microsoft.com/office/powerpoint/2010/main" val="664931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TotalTime>
  <Words>1931</Words>
  <Application>Microsoft Macintosh PowerPoint</Application>
  <PresentationFormat>Widescreen</PresentationFormat>
  <Paragraphs>299</Paragraphs>
  <Slides>64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Times</vt:lpstr>
      <vt:lpstr>Office Theme</vt:lpstr>
      <vt:lpstr> Previously on « Cerveau et Récompense »</vt:lpstr>
      <vt:lpstr>PowerPoint Presentation</vt:lpstr>
      <vt:lpstr>PowerPoint Presentation</vt:lpstr>
      <vt:lpstr>PowerPoint Presentation</vt:lpstr>
      <vt:lpstr>Cerveau et Récompense Episode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Cerveau et Récompense Episode 1</dc:title>
  <dc:creator>Jérémie Jozefowiez</dc:creator>
  <cp:lastModifiedBy>Jérémie Jozefowiez</cp:lastModifiedBy>
  <cp:revision>48</cp:revision>
  <dcterms:created xsi:type="dcterms:W3CDTF">2021-01-18T22:42:07Z</dcterms:created>
  <dcterms:modified xsi:type="dcterms:W3CDTF">2021-09-21T11:06:11Z</dcterms:modified>
</cp:coreProperties>
</file>